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0" r:id="rId1"/>
  </p:sldMasterIdLst>
  <p:sldIdLst>
    <p:sldId id="256" r:id="rId2"/>
    <p:sldId id="258" r:id="rId3"/>
    <p:sldId id="257" r:id="rId4"/>
    <p:sldId id="259" r:id="rId5"/>
    <p:sldId id="261" r:id="rId6"/>
    <p:sldId id="262" r:id="rId7"/>
    <p:sldId id="263" r:id="rId8"/>
    <p:sldId id="279" r:id="rId9"/>
    <p:sldId id="281" r:id="rId10"/>
    <p:sldId id="282" r:id="rId11"/>
    <p:sldId id="284" r:id="rId12"/>
    <p:sldId id="285" r:id="rId13"/>
    <p:sldId id="286" r:id="rId14"/>
    <p:sldId id="287"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ACF4677E-8BD2-47ae-8A1F-98590045965D">
      <hp:hncThemeShow xmlns="" xmlns:c="http://schemas.openxmlformats.org/drawingml/2006/chart" xmlns:dgm="http://schemas.openxmlformats.org/drawingml/2006/diagram" xmlns:dsp="http://schemas.microsoft.com/office/drawing/2008/diagram" xmlns:hp="http://schemas.haansoft.com/office/presentation/8.0" themeShowType="1" themeSkinType="1" themeTransitionType="1" useThemeTransition="1" byMouseClick="1" attrType="1" dur="200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100000"/>
  </p:normalViewPr>
  <p:slideViewPr>
    <p:cSldViewPr snapToGrid="0">
      <p:cViewPr>
        <p:scale>
          <a:sx n="123" d="100"/>
          <a:sy n="123" d="100"/>
        </p:scale>
        <p:origin x="-84"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87DE6118-2437-4B30-8E3C-4D2BE6020583}" type="datetimeFigureOut">
              <a:rPr lang="en-US" smtClean="0"/>
              <a:pPr/>
              <a:t>6/2/2020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9E57DC2-970A-4B3E-BB1C-7A09969E49DF}"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34922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491002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73814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31211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7DE6118-2437-4B30-8E3C-4D2BE6020583}" type="datetimeFigureOut">
              <a:rPr lang="en-US" smtClean="0"/>
              <a:pPr/>
              <a:t>6/2/2020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62424805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6/2/2020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036503"/>
      </p:ext>
    </p:extLst>
  </p:cSld>
  <p:clrMapOvr>
    <a:masterClrMapping/>
  </p:clrMapOvr>
  <p:extLst>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6/2/2020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33979202"/>
      </p:ext>
    </p:extLst>
  </p:cSld>
  <p:clrMapOvr>
    <a:masterClrMapping/>
  </p:clrMapOvr>
  <p:extLst>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6/2/2020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948820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6/2/2020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548939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87DE6118-2437-4B30-8E3C-4D2BE6020583}" type="datetimeFigureOut">
              <a:rPr lang="en-US" smtClean="0"/>
              <a:pPr/>
              <a:t>6/2/2020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69E57DC2-970A-4B3E-BB1C-7A09969E49DF}" type="slidenum">
              <a:rPr lang="en-US" smtClean="0"/>
              <a:pPr/>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00052575"/>
      </p:ext>
    </p:extLst>
  </p:cSld>
  <p:clrMapOvr>
    <a:masterClrMapping/>
  </p:clrMapOvr>
  <p:extLst>
    <p:ext uri="{DCECCB84-F9BA-43D5-87BE-67443E8EF086}">
      <p15:sldGuideLst xmlns=""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87DE6118-2437-4B30-8E3C-4D2BE6020583}" type="datetimeFigureOut">
              <a:rPr lang="en-US" smtClean="0"/>
              <a:pPr/>
              <a:t>6/2/2020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410815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7DE6118-2437-4B30-8E3C-4D2BE6020583}" type="datetimeFigureOut">
              <a:rPr lang="en-US" smtClean="0"/>
              <a:pPr/>
              <a:t>6/2/2020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9E57DC2-970A-4B3E-BB1C-7A09969E49DF}"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0064141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ads.ma/" TargetMode="External"/><Relationship Id="rId2" Type="http://schemas.openxmlformats.org/officeDocument/2006/relationships/hyperlink" Target="http://www.odco.gov.ma/"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g"/><Relationship Id="rId1" Type="http://schemas.openxmlformats.org/officeDocument/2006/relationships/slideLayout" Target="../slideLayouts/slideLayout4.xml"/><Relationship Id="rId5" Type="http://schemas.openxmlformats.org/officeDocument/2006/relationships/image" Target="../media/image18.gif"/><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961864" y="1088722"/>
            <a:ext cx="8889734" cy="4064627"/>
          </a:xfrm>
        </p:spPr>
        <p:txBody>
          <a:bodyPr>
            <a:noAutofit/>
          </a:bodyPr>
          <a:lstStyle/>
          <a:p>
            <a:pPr lvl="0">
              <a:defRPr/>
            </a:pPr>
            <a:r>
              <a:rPr lang="en-US" altLang="ko-KR" sz="4000" dirty="0" err="1" smtClean="0"/>
              <a:t>Série</a:t>
            </a:r>
            <a:r>
              <a:rPr lang="en-US" altLang="ko-KR" sz="4000" dirty="0" smtClean="0"/>
              <a:t> de </a:t>
            </a:r>
            <a:r>
              <a:rPr lang="en-US" altLang="ko-KR" sz="4000" dirty="0" err="1" smtClean="0"/>
              <a:t>webinaires</a:t>
            </a:r>
            <a:r>
              <a:rPr lang="en-US" altLang="ko-KR" sz="4000" dirty="0" smtClean="0"/>
              <a:t> de </a:t>
            </a:r>
            <a:r>
              <a:rPr lang="en-US" altLang="ko-KR" sz="4000" dirty="0" err="1" smtClean="0"/>
              <a:t>Gsef</a:t>
            </a:r>
            <a:r>
              <a:rPr lang="en-US" altLang="ko-KR" sz="6000" dirty="0"/>
              <a:t/>
            </a:r>
            <a:br>
              <a:rPr lang="en-US" altLang="ko-KR" sz="6000" dirty="0"/>
            </a:br>
            <a:r>
              <a:rPr lang="en-US" altLang="ko-KR" sz="6000" dirty="0"/>
              <a:t/>
            </a:r>
            <a:br>
              <a:rPr lang="en-US" altLang="ko-KR" sz="6000" dirty="0"/>
            </a:br>
            <a:r>
              <a:rPr lang="en-US" altLang="ko-KR" sz="4000" u="sng" dirty="0" smtClean="0"/>
              <a:t>1</a:t>
            </a:r>
            <a:r>
              <a:rPr lang="en-US" altLang="ko-KR" sz="4000" u="sng" baseline="30000" dirty="0" smtClean="0"/>
              <a:t>er</a:t>
            </a:r>
            <a:r>
              <a:rPr lang="en-US" altLang="ko-KR" sz="4000" u="sng" dirty="0" smtClean="0"/>
              <a:t> Cycle</a:t>
            </a:r>
            <a:r>
              <a:rPr lang="en-US" altLang="ko-KR" sz="6000" dirty="0"/>
              <a:t/>
            </a:r>
            <a:br>
              <a:rPr lang="en-US" altLang="ko-KR" sz="6000" dirty="0"/>
            </a:br>
            <a:r>
              <a:rPr lang="fr-FR" sz="4000" dirty="0"/>
              <a:t>Défis et </a:t>
            </a:r>
            <a:r>
              <a:rPr lang="fr-FR" sz="4000" dirty="0" smtClean="0"/>
              <a:t>stratégies</a:t>
            </a:r>
            <a:br>
              <a:rPr lang="fr-FR" sz="4000" dirty="0" smtClean="0"/>
            </a:br>
            <a:r>
              <a:rPr lang="fr-FR" sz="4000" dirty="0" smtClean="0"/>
              <a:t>De </a:t>
            </a:r>
            <a:r>
              <a:rPr lang="fr-FR" sz="4000" dirty="0"/>
              <a:t>soutien à l'ESS </a:t>
            </a:r>
            <a:r>
              <a:rPr lang="fr-FR" sz="4000" dirty="0" smtClean="0"/>
              <a:t/>
            </a:r>
            <a:br>
              <a:rPr lang="fr-FR" sz="4000" dirty="0" smtClean="0"/>
            </a:br>
            <a:r>
              <a:rPr lang="fr-FR" sz="4000" dirty="0" smtClean="0"/>
              <a:t>en </a:t>
            </a:r>
            <a:r>
              <a:rPr lang="fr-FR" sz="4000" dirty="0"/>
              <a:t>période de </a:t>
            </a:r>
            <a:r>
              <a:rPr lang="fr-FR" sz="4000" dirty="0" smtClean="0"/>
              <a:t>crise</a:t>
            </a:r>
            <a:br>
              <a:rPr lang="fr-FR" sz="4000" dirty="0" smtClean="0"/>
            </a:br>
            <a:r>
              <a:rPr lang="fr-FR" sz="4000" dirty="0" smtClean="0"/>
              <a:t>du </a:t>
            </a:r>
            <a:r>
              <a:rPr lang="fr-FR" sz="4000" dirty="0"/>
              <a:t>COVID-19</a:t>
            </a:r>
            <a:endParaRPr lang="en-US" altLang="ko-KR" sz="4000" b="1" dirty="0"/>
          </a:p>
        </p:txBody>
      </p:sp>
      <p:sp>
        <p:nvSpPr>
          <p:cNvPr id="3" name="텍스트 개체 틀 2"/>
          <p:cNvSpPr>
            <a:spLocks noGrp="1"/>
          </p:cNvSpPr>
          <p:nvPr>
            <p:ph type="body" idx="1"/>
          </p:nvPr>
        </p:nvSpPr>
        <p:spPr>
          <a:xfrm>
            <a:off x="3056951" y="5616981"/>
            <a:ext cx="7017488" cy="951135"/>
          </a:xfrm>
        </p:spPr>
        <p:txBody>
          <a:bodyPr/>
          <a:lstStyle/>
          <a:p>
            <a:pPr lvl="0">
              <a:defRPr/>
            </a:pPr>
            <a:r>
              <a:rPr lang="en-US" altLang="ko-KR" dirty="0" smtClean="0">
                <a:solidFill>
                  <a:schemeClr val="tx1"/>
                </a:solidFill>
              </a:rPr>
              <a:t>26 </a:t>
            </a:r>
            <a:r>
              <a:rPr lang="en-US" altLang="ko-KR" dirty="0" err="1" smtClean="0">
                <a:solidFill>
                  <a:schemeClr val="tx1"/>
                </a:solidFill>
              </a:rPr>
              <a:t>mai</a:t>
            </a:r>
            <a:r>
              <a:rPr lang="en-US" altLang="ko-KR" dirty="0" smtClean="0">
                <a:solidFill>
                  <a:schemeClr val="tx1"/>
                </a:solidFill>
              </a:rPr>
              <a:t> 2020</a:t>
            </a:r>
            <a:endParaRPr lang="ko-KR" altLang="en-US" dirty="0">
              <a:solidFill>
                <a:schemeClr val="tx1"/>
              </a:solidFill>
            </a:endParaRPr>
          </a:p>
        </p:txBody>
      </p:sp>
      <p:pic>
        <p:nvPicPr>
          <p:cNvPr id="4" name="내용 개체 틀 4"/>
          <p:cNvPicPr>
            <a:picLocks noChangeAspect="1"/>
          </p:cNvPicPr>
          <p:nvPr/>
        </p:nvPicPr>
        <p:blipFill rotWithShape="1">
          <a:blip r:embed="rId2">
            <a:extLst>
              <a:ext uri="{28A0092B-C50C-407E-A947-70E740481C1C}">
                <a14:useLocalDpi xmlns:a14="http://schemas.microsoft.com/office/drawing/2010/main" val="0"/>
              </a:ext>
            </a:extLst>
          </a:blip>
          <a:srcRect t="20180" r="3157" b="11753"/>
          <a:stretch/>
        </p:blipFill>
        <p:spPr>
          <a:xfrm>
            <a:off x="8309673" y="5680128"/>
            <a:ext cx="3882327" cy="1177872"/>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0BC402-BF24-404D-BB8E-B4FA076D6264}"/>
              </a:ext>
            </a:extLst>
          </p:cNvPr>
          <p:cNvSpPr>
            <a:spLocks noGrp="1"/>
          </p:cNvSpPr>
          <p:nvPr>
            <p:ph type="title"/>
          </p:nvPr>
        </p:nvSpPr>
        <p:spPr>
          <a:xfrm>
            <a:off x="1251678" y="382385"/>
            <a:ext cx="10178322" cy="927222"/>
          </a:xfrm>
        </p:spPr>
        <p:txBody>
          <a:bodyPr>
            <a:normAutofit/>
          </a:bodyPr>
          <a:lstStyle/>
          <a:p>
            <a:pPr algn="ctr"/>
            <a:r>
              <a:rPr lang="fr-FR" sz="4200" dirty="0">
                <a:solidFill>
                  <a:schemeClr val="tx1"/>
                </a:solidFill>
              </a:rPr>
              <a:t>PERSPECTIVES, L’APRES </a:t>
            </a:r>
            <a:r>
              <a:rPr lang="fr-FR" sz="4200" dirty="0" smtClean="0">
                <a:solidFill>
                  <a:schemeClr val="tx1"/>
                </a:solidFill>
              </a:rPr>
              <a:t>COVID-19</a:t>
            </a:r>
            <a:r>
              <a:rPr lang="fr-FR" sz="4200" dirty="0">
                <a:solidFill>
                  <a:schemeClr val="tx1"/>
                </a:solidFill>
              </a:rPr>
              <a:t>?</a:t>
            </a:r>
            <a:endParaRPr lang="en-US" sz="4200" dirty="0">
              <a:solidFill>
                <a:schemeClr val="tx1"/>
              </a:solidFill>
            </a:endParaRPr>
          </a:p>
        </p:txBody>
      </p:sp>
      <p:sp>
        <p:nvSpPr>
          <p:cNvPr id="3" name="Content Placeholder 2">
            <a:extLst>
              <a:ext uri="{FF2B5EF4-FFF2-40B4-BE49-F238E27FC236}">
                <a16:creationId xmlns:a16="http://schemas.microsoft.com/office/drawing/2014/main" xmlns="" id="{93309CAF-4602-4DCC-9B47-B3BFF9AD002A}"/>
              </a:ext>
            </a:extLst>
          </p:cNvPr>
          <p:cNvSpPr>
            <a:spLocks noGrp="1"/>
          </p:cNvSpPr>
          <p:nvPr>
            <p:ph idx="1"/>
          </p:nvPr>
        </p:nvSpPr>
        <p:spPr>
          <a:xfrm>
            <a:off x="1290424" y="1619573"/>
            <a:ext cx="10178322" cy="4703735"/>
          </a:xfrm>
        </p:spPr>
        <p:txBody>
          <a:bodyPr>
            <a:normAutofit/>
          </a:bodyPr>
          <a:lstStyle/>
          <a:p>
            <a:pPr algn="just"/>
            <a:r>
              <a:rPr lang="fr-FR" sz="2400" dirty="0"/>
              <a:t>Permettre une continuité de ces activités et les étendre à d’autres secteurs de l’ESS</a:t>
            </a:r>
          </a:p>
          <a:p>
            <a:pPr algn="just"/>
            <a:r>
              <a:rPr lang="fr-FR" sz="2400" dirty="0"/>
              <a:t>Permettre la mobilisation des moyens pour une accompagnement soutenu de cette dynamique</a:t>
            </a:r>
          </a:p>
          <a:p>
            <a:pPr algn="just"/>
            <a:r>
              <a:rPr lang="fr-FR" sz="2400" dirty="0"/>
              <a:t>Inscrire les coopératives dans le système de commande publique</a:t>
            </a:r>
          </a:p>
          <a:p>
            <a:pPr algn="just"/>
            <a:r>
              <a:rPr lang="fr-FR" sz="2400" dirty="0"/>
              <a:t>Développer des marchés coopératifs</a:t>
            </a:r>
          </a:p>
          <a:p>
            <a:pPr algn="just"/>
            <a:r>
              <a:rPr lang="fr-FR" sz="2400" dirty="0"/>
              <a:t>Proposer l’ESS comme l’alternative à développer pour parer aux iniquités générées par les systèmes actuels</a:t>
            </a:r>
          </a:p>
          <a:p>
            <a:pPr algn="just"/>
            <a:r>
              <a:rPr lang="fr-FR" sz="2400" dirty="0"/>
              <a:t>Promouvoir des démarches économiques inclusives au sein des </a:t>
            </a:r>
            <a:r>
              <a:rPr lang="fr-FR" sz="2400" dirty="0" smtClean="0"/>
              <a:t>territoires</a:t>
            </a:r>
            <a:endParaRPr lang="fr-FR" sz="2400" dirty="0"/>
          </a:p>
        </p:txBody>
      </p:sp>
    </p:spTree>
    <p:extLst>
      <p:ext uri="{BB962C8B-B14F-4D97-AF65-F5344CB8AC3E}">
        <p14:creationId xmlns:p14="http://schemas.microsoft.com/office/powerpoint/2010/main" val="4289971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159696"/>
          </a:xfrm>
        </p:spPr>
        <p:txBody>
          <a:bodyPr>
            <a:noAutofit/>
          </a:bodyPr>
          <a:lstStyle/>
          <a:p>
            <a:pPr lvl="0" algn="ctr">
              <a:defRPr/>
            </a:pPr>
            <a:r>
              <a:rPr lang="fr-FR" altLang="ko-KR" sz="3600" b="1" dirty="0"/>
              <a:t>Défis et stratégies de soutien à l'ESS en période de crise du COVID-19</a:t>
            </a:r>
            <a:endParaRPr lang="en-US" altLang="ko-KR" sz="3600" b="1" dirty="0"/>
          </a:p>
        </p:txBody>
      </p:sp>
      <p:sp>
        <p:nvSpPr>
          <p:cNvPr id="8" name="Title 1"/>
          <p:cNvSpPr txBox="1">
            <a:spLocks/>
          </p:cNvSpPr>
          <p:nvPr/>
        </p:nvSpPr>
        <p:spPr>
          <a:xfrm>
            <a:off x="5408907" y="1669527"/>
            <a:ext cx="6173491" cy="21718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defRPr/>
            </a:pPr>
            <a:r>
              <a:rPr lang="fr-FR" altLang="ko-KR" sz="2500" b="1" dirty="0" smtClean="0">
                <a:solidFill>
                  <a:schemeClr val="tx1"/>
                </a:solidFill>
              </a:rPr>
              <a:t>SALHI Mohammed</a:t>
            </a:r>
          </a:p>
          <a:p>
            <a:pPr algn="ctr">
              <a:defRPr/>
            </a:pPr>
            <a:endParaRPr lang="fr-FR" altLang="ko-KR" sz="2500" b="1" dirty="0">
              <a:solidFill>
                <a:schemeClr val="tx1"/>
              </a:solidFill>
            </a:endParaRPr>
          </a:p>
          <a:p>
            <a:pPr>
              <a:defRPr/>
            </a:pPr>
            <a:r>
              <a:rPr lang="fr-FR" altLang="ko-KR" sz="2200" b="1" dirty="0">
                <a:solidFill>
                  <a:schemeClr val="tx1"/>
                </a:solidFill>
              </a:rPr>
              <a:t>Coordinateur, Espace Marocain de l'Economie Sociale, Solidaire et Environmentale (</a:t>
            </a:r>
            <a:r>
              <a:rPr lang="fr-FR" altLang="ko-KR" sz="2200" b="1" dirty="0" smtClean="0">
                <a:solidFill>
                  <a:schemeClr val="tx1"/>
                </a:solidFill>
              </a:rPr>
              <a:t>EMESSE)</a:t>
            </a:r>
          </a:p>
          <a:p>
            <a:pPr>
              <a:defRPr/>
            </a:pPr>
            <a:r>
              <a:rPr lang="fr-FR" altLang="ko-KR" sz="2200" b="1" dirty="0">
                <a:solidFill>
                  <a:schemeClr val="tx1"/>
                </a:solidFill>
              </a:rPr>
              <a:t/>
            </a:r>
            <a:br>
              <a:rPr lang="fr-FR" altLang="ko-KR" sz="2200" b="1" dirty="0">
                <a:solidFill>
                  <a:schemeClr val="tx1"/>
                </a:solidFill>
              </a:rPr>
            </a:br>
            <a:r>
              <a:rPr lang="fr-FR" altLang="ko-KR" sz="2200" b="1" dirty="0" smtClean="0">
                <a:solidFill>
                  <a:schemeClr val="tx1"/>
                </a:solidFill>
              </a:rPr>
              <a:t>Ex-diplomate </a:t>
            </a:r>
            <a:r>
              <a:rPr lang="fr-FR" altLang="ko-KR" sz="2200" b="1" dirty="0">
                <a:solidFill>
                  <a:schemeClr val="tx1"/>
                </a:solidFill>
              </a:rPr>
              <a:t>et inspecteur des </a:t>
            </a:r>
            <a:r>
              <a:rPr lang="fr-FR" altLang="ko-KR" sz="2200" b="1" dirty="0" smtClean="0">
                <a:solidFill>
                  <a:schemeClr val="tx1"/>
                </a:solidFill>
              </a:rPr>
              <a:t>finances</a:t>
            </a:r>
          </a:p>
          <a:p>
            <a:pPr algn="just">
              <a:defRPr/>
            </a:pPr>
            <a:endParaRPr lang="fr-FR" altLang="ko-KR" sz="2200" b="1" dirty="0">
              <a:solidFill>
                <a:schemeClr val="tx1"/>
              </a:solidFill>
            </a:endParaRPr>
          </a:p>
          <a:p>
            <a:pPr algn="just">
              <a:defRPr/>
            </a:pPr>
            <a:endParaRPr lang="fr-FR" altLang="ko-KR" sz="2200" b="1" dirty="0" smtClean="0">
              <a:solidFill>
                <a:schemeClr val="tx1"/>
              </a:solidFill>
            </a:endParaRPr>
          </a:p>
          <a:p>
            <a:pPr algn="just">
              <a:defRPr/>
            </a:pPr>
            <a:endParaRPr lang="en-US" altLang="ko-KR" sz="2200" b="1" dirty="0">
              <a:solidFill>
                <a:schemeClr val="tx1"/>
              </a:solidFill>
            </a:endParaRPr>
          </a:p>
        </p:txBody>
      </p:sp>
      <p:pic>
        <p:nvPicPr>
          <p:cNvPr id="7" name="Picture 45">
            <a:extLst>
              <a:ext uri="{FF2B5EF4-FFF2-40B4-BE49-F238E27FC236}">
                <a16:creationId xmlns="" xmlns:a16="http://schemas.microsoft.com/office/drawing/2014/main" xmlns:lc="http://schemas.openxmlformats.org/drawingml/2006/lockedCanvas" id="{8B3B03CC-F924-4565-9252-C9483AD239FC}"/>
              </a:ext>
            </a:extLst>
          </p:cNvPr>
          <p:cNvPicPr>
            <a:picLocks noChangeAspect="1"/>
          </p:cNvPicPr>
          <p:nvPr/>
        </p:nvPicPr>
        <p:blipFill>
          <a:blip r:embed="rId2"/>
          <a:stretch>
            <a:fillRect/>
          </a:stretch>
        </p:blipFill>
        <p:spPr>
          <a:xfrm>
            <a:off x="1721850" y="1945037"/>
            <a:ext cx="3110566" cy="2759715"/>
          </a:xfrm>
          <a:prstGeom prst="rect">
            <a:avLst/>
          </a:prstGeom>
          <a:ln>
            <a:solidFill>
              <a:schemeClr val="tx1"/>
            </a:solidFill>
          </a:ln>
          <a:effectLst>
            <a:outerShdw blurRad="50800" dist="38100" dir="2700000" algn="tl" rotWithShape="0">
              <a:prstClr val="black">
                <a:alpha val="40000"/>
              </a:prstClr>
            </a:outerShdw>
          </a:effectLst>
        </p:spPr>
      </p:pic>
      <p:pic>
        <p:nvPicPr>
          <p:cNvPr id="9" name="Image 5" descr="LOGO  EMESSE F (1).jpg"/>
          <p:cNvPicPr>
            <a:picLocks noChangeAspect="1"/>
          </p:cNvPicPr>
          <p:nvPr/>
        </p:nvPicPr>
        <p:blipFill>
          <a:blip r:embed="rId3"/>
          <a:stretch>
            <a:fillRect/>
          </a:stretch>
        </p:blipFill>
        <p:spPr>
          <a:xfrm>
            <a:off x="1873779" y="5059060"/>
            <a:ext cx="2806708" cy="1274098"/>
          </a:xfrm>
          <a:prstGeom prst="rect">
            <a:avLst/>
          </a:prstGeom>
        </p:spPr>
      </p:pic>
      <p:sp>
        <p:nvSpPr>
          <p:cNvPr id="10" name="Content Placeholder 2">
            <a:extLst>
              <a:ext uri="{FF2B5EF4-FFF2-40B4-BE49-F238E27FC236}">
                <a16:creationId xmlns:a16="http://schemas.microsoft.com/office/drawing/2014/main" xmlns="" id="{93309CAF-4602-4DCC-9B47-B3BFF9AD002A}"/>
              </a:ext>
            </a:extLst>
          </p:cNvPr>
          <p:cNvSpPr>
            <a:spLocks noGrp="1"/>
          </p:cNvSpPr>
          <p:nvPr>
            <p:ph idx="1"/>
          </p:nvPr>
        </p:nvSpPr>
        <p:spPr>
          <a:xfrm>
            <a:off x="5540643" y="4128110"/>
            <a:ext cx="6121832" cy="2138765"/>
          </a:xfrm>
        </p:spPr>
        <p:txBody>
          <a:bodyPr>
            <a:noAutofit/>
          </a:bodyPr>
          <a:lstStyle/>
          <a:p>
            <a:pPr algn="just"/>
            <a:r>
              <a:rPr lang="fr-FR" sz="1450" dirty="0" smtClean="0"/>
              <a:t>L’Espace Marocain de l’Economie Sociale, Solidaire et Environnementale (EMESSE) </a:t>
            </a:r>
            <a:r>
              <a:rPr lang="fr-FR" sz="1450" dirty="0"/>
              <a:t>est une a</a:t>
            </a:r>
            <a:r>
              <a:rPr lang="fr-FR" sz="1450" dirty="0" smtClean="0"/>
              <a:t>ssociation créée </a:t>
            </a:r>
            <a:r>
              <a:rPr lang="fr-FR" sz="1450" dirty="0"/>
              <a:t>le 28 Décembre 2016 regroupant des </a:t>
            </a:r>
            <a:r>
              <a:rPr lang="fr-FR" sz="1450" dirty="0" smtClean="0"/>
              <a:t>cadres </a:t>
            </a:r>
            <a:r>
              <a:rPr lang="fr-FR" sz="1450" dirty="0"/>
              <a:t>et des </a:t>
            </a:r>
            <a:r>
              <a:rPr lang="fr-FR" sz="1450" dirty="0" smtClean="0"/>
              <a:t>acteurs de </a:t>
            </a:r>
            <a:r>
              <a:rPr lang="fr-FR" sz="1450" dirty="0"/>
              <a:t>l’ESSE  Nationale.</a:t>
            </a:r>
          </a:p>
          <a:p>
            <a:pPr algn="just"/>
            <a:r>
              <a:rPr lang="fr-FR" sz="1450" dirty="0"/>
              <a:t>L’EMESSE a vocation à réunir les acteurs de l’économie sociale, solidaire et environnementale </a:t>
            </a:r>
            <a:r>
              <a:rPr lang="fr-FR" sz="1450" dirty="0" smtClean="0"/>
              <a:t>à l’échelle nationale: </a:t>
            </a:r>
            <a:r>
              <a:rPr lang="fr-FR" sz="1450" dirty="0"/>
              <a:t>les associations, les coopératives, les collectivités locales, les grandes écoles et universités, les fondations d'entreprise de l'ESS, les mutuelles, les syndicats employeurs de l’économie </a:t>
            </a:r>
            <a:r>
              <a:rPr lang="fr-FR" sz="1450" dirty="0" smtClean="0"/>
              <a:t>sociale, et </a:t>
            </a:r>
            <a:r>
              <a:rPr lang="fr-FR" sz="1450" dirty="0"/>
              <a:t>les réseaux d'économie solidaire et de développement local.</a:t>
            </a:r>
          </a:p>
          <a:p>
            <a:pPr algn="just"/>
            <a:r>
              <a:rPr lang="fr-FR" sz="1450" dirty="0"/>
              <a:t>Formé de 12 espaces régionaux</a:t>
            </a:r>
            <a:r>
              <a:rPr lang="fr-FR" sz="1450" dirty="0" smtClean="0"/>
              <a:t>.</a:t>
            </a:r>
            <a:endParaRPr lang="fr-CA" sz="1450" dirty="0"/>
          </a:p>
        </p:txBody>
      </p:sp>
    </p:spTree>
    <p:extLst>
      <p:ext uri="{BB962C8B-B14F-4D97-AF65-F5344CB8AC3E}">
        <p14:creationId xmlns:p14="http://schemas.microsoft.com/office/powerpoint/2010/main" val="35729910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D13D2C4-E84A-4C3D-86EE-B2616C8B9579}"/>
              </a:ext>
            </a:extLst>
          </p:cNvPr>
          <p:cNvSpPr>
            <a:spLocks noGrp="1"/>
          </p:cNvSpPr>
          <p:nvPr>
            <p:ph type="title"/>
          </p:nvPr>
        </p:nvSpPr>
        <p:spPr/>
        <p:txBody>
          <a:bodyPr>
            <a:normAutofit/>
          </a:bodyPr>
          <a:lstStyle/>
          <a:p>
            <a:pPr algn="ctr"/>
            <a:r>
              <a:rPr lang="en-US" sz="4200" dirty="0" err="1" smtClean="0">
                <a:solidFill>
                  <a:schemeClr val="tx1"/>
                </a:solidFill>
              </a:rPr>
              <a:t>Défis</a:t>
            </a:r>
            <a:r>
              <a:rPr lang="en-US" sz="4200" dirty="0" smtClean="0">
                <a:solidFill>
                  <a:schemeClr val="tx1"/>
                </a:solidFill>
              </a:rPr>
              <a:t> </a:t>
            </a:r>
            <a:r>
              <a:rPr lang="en-US" sz="4200" dirty="0" err="1" smtClean="0">
                <a:solidFill>
                  <a:schemeClr val="tx1"/>
                </a:solidFill>
              </a:rPr>
              <a:t>auxquels</a:t>
            </a:r>
            <a:r>
              <a:rPr lang="en-US" sz="4200" dirty="0" smtClean="0">
                <a:solidFill>
                  <a:schemeClr val="tx1"/>
                </a:solidFill>
              </a:rPr>
              <a:t> </a:t>
            </a:r>
            <a:r>
              <a:rPr lang="en-US" sz="4200" dirty="0" err="1" smtClean="0">
                <a:solidFill>
                  <a:schemeClr val="tx1"/>
                </a:solidFill>
              </a:rPr>
              <a:t>l’ess</a:t>
            </a:r>
            <a:r>
              <a:rPr lang="en-US" sz="4200" dirty="0" smtClean="0">
                <a:solidFill>
                  <a:schemeClr val="tx1"/>
                </a:solidFill>
              </a:rPr>
              <a:t> </a:t>
            </a:r>
            <a:r>
              <a:rPr lang="en-US" sz="4200" dirty="0" err="1" smtClean="0">
                <a:solidFill>
                  <a:schemeClr val="tx1"/>
                </a:solidFill>
              </a:rPr>
              <a:t>est</a:t>
            </a:r>
            <a:r>
              <a:rPr lang="en-US" sz="4200" dirty="0" smtClean="0">
                <a:solidFill>
                  <a:schemeClr val="tx1"/>
                </a:solidFill>
              </a:rPr>
              <a:t> </a:t>
            </a:r>
            <a:r>
              <a:rPr lang="en-US" sz="4200" dirty="0" err="1" smtClean="0">
                <a:solidFill>
                  <a:schemeClr val="tx1"/>
                </a:solidFill>
              </a:rPr>
              <a:t>confrontrée</a:t>
            </a:r>
            <a:r>
              <a:rPr lang="en-US" sz="4200" dirty="0" smtClean="0">
                <a:solidFill>
                  <a:schemeClr val="tx1"/>
                </a:solidFill>
              </a:rPr>
              <a:t> au MAROC </a:t>
            </a:r>
            <a:r>
              <a:rPr lang="en-US" sz="4200" dirty="0" err="1" smtClean="0">
                <a:solidFill>
                  <a:schemeClr val="tx1"/>
                </a:solidFill>
              </a:rPr>
              <a:t>dans</a:t>
            </a:r>
            <a:r>
              <a:rPr lang="en-US" sz="4200" dirty="0" smtClean="0">
                <a:solidFill>
                  <a:schemeClr val="tx1"/>
                </a:solidFill>
              </a:rPr>
              <a:t> le </a:t>
            </a:r>
            <a:r>
              <a:rPr lang="en-US" sz="4200" dirty="0" err="1" smtClean="0">
                <a:solidFill>
                  <a:schemeClr val="tx1"/>
                </a:solidFill>
              </a:rPr>
              <a:t>contexte</a:t>
            </a:r>
            <a:r>
              <a:rPr lang="en-US" sz="4200" dirty="0" smtClean="0">
                <a:solidFill>
                  <a:schemeClr val="tx1"/>
                </a:solidFill>
              </a:rPr>
              <a:t> du covid-19</a:t>
            </a:r>
            <a:endParaRPr lang="en-US" sz="4200" dirty="0">
              <a:solidFill>
                <a:schemeClr val="tx1"/>
              </a:solidFill>
            </a:endParaRPr>
          </a:p>
        </p:txBody>
      </p:sp>
      <p:sp>
        <p:nvSpPr>
          <p:cNvPr id="7" name="Content Placeholder 6">
            <a:extLst>
              <a:ext uri="{FF2B5EF4-FFF2-40B4-BE49-F238E27FC236}">
                <a16:creationId xmlns:a16="http://schemas.microsoft.com/office/drawing/2014/main" xmlns="" id="{FFB7EAE7-6E26-4471-AD30-0892F0C3973C}"/>
              </a:ext>
            </a:extLst>
          </p:cNvPr>
          <p:cNvSpPr>
            <a:spLocks noGrp="1"/>
          </p:cNvSpPr>
          <p:nvPr>
            <p:ph idx="1"/>
          </p:nvPr>
        </p:nvSpPr>
        <p:spPr>
          <a:xfrm>
            <a:off x="1251678" y="2053526"/>
            <a:ext cx="10178322" cy="4037307"/>
          </a:xfrm>
        </p:spPr>
        <p:txBody>
          <a:bodyPr>
            <a:noAutofit/>
          </a:bodyPr>
          <a:lstStyle/>
          <a:p>
            <a:pPr lvl="0" algn="just">
              <a:defRPr/>
            </a:pPr>
            <a:r>
              <a:rPr lang="fr-CA" sz="1800" b="1" dirty="0" smtClean="0"/>
              <a:t>Défi #1: </a:t>
            </a:r>
            <a:r>
              <a:rPr lang="fr-FR" sz="1800" dirty="0" smtClean="0"/>
              <a:t>Atténuer les effets du COVID-19 sur les organismes ESS (coopératives; associations et entreprises sociales)</a:t>
            </a:r>
          </a:p>
          <a:p>
            <a:pPr lvl="0" algn="just">
              <a:defRPr/>
            </a:pPr>
            <a:endParaRPr lang="fr-CA" sz="1800" dirty="0" smtClean="0"/>
          </a:p>
          <a:p>
            <a:pPr algn="just">
              <a:defRPr/>
            </a:pPr>
            <a:r>
              <a:rPr lang="fr-CA" sz="1800" b="1" dirty="0" smtClean="0"/>
              <a:t>Défi #2: </a:t>
            </a:r>
            <a:r>
              <a:rPr lang="fr-CA" sz="1800" dirty="0" smtClean="0"/>
              <a:t>Maintenir en survie les organismes de l’ESS et préparer le post COVID-19.</a:t>
            </a:r>
          </a:p>
          <a:p>
            <a:pPr marL="457200" lvl="1" indent="0">
              <a:buNone/>
              <a:defRPr/>
            </a:pPr>
            <a:endParaRPr lang="fr-CA" dirty="0" smtClean="0"/>
          </a:p>
          <a:p>
            <a:pPr algn="just">
              <a:buNone/>
            </a:pPr>
            <a:r>
              <a:rPr lang="fr-FR" sz="1800" dirty="0" smtClean="0"/>
              <a:t>Le Gouvernement, pour anticiper les répercussions économiques directes et indirectes de la crise sanitaire du COVID-19 sur l’économie nationale, a procédé à la mise en place de plusieurs mesures économiques et sociales dans tous les secteurs. Malheureusement, l’ESS et ses organisations ont été oubliées. </a:t>
            </a:r>
          </a:p>
          <a:p>
            <a:pPr algn="just">
              <a:buNone/>
            </a:pPr>
            <a:r>
              <a:rPr lang="fr-FR" sz="1800" dirty="0" smtClean="0"/>
              <a:t>Le secteur, qui compte à la fin de 2019 (source: site ODCO http://www.odco.gov.ma/) 27 262 coopératives, soit 563 776 adhérents, se trouve lourdement impacté suite à la baisse ou l’arrêt de l’activité économique. Dans cette situation, les employés du secteur se retrouvent exposés au risque du chômage technique.</a:t>
            </a:r>
            <a:endParaRPr lang="fr-CA" sz="1800" dirty="0"/>
          </a:p>
        </p:txBody>
      </p:sp>
    </p:spTree>
    <p:extLst>
      <p:ext uri="{BB962C8B-B14F-4D97-AF65-F5344CB8AC3E}">
        <p14:creationId xmlns:p14="http://schemas.microsoft.com/office/powerpoint/2010/main" val="1067106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D13D2C4-E84A-4C3D-86EE-B2616C8B9579}"/>
              </a:ext>
            </a:extLst>
          </p:cNvPr>
          <p:cNvSpPr>
            <a:spLocks noGrp="1"/>
          </p:cNvSpPr>
          <p:nvPr>
            <p:ph type="title"/>
          </p:nvPr>
        </p:nvSpPr>
        <p:spPr/>
        <p:txBody>
          <a:bodyPr>
            <a:normAutofit/>
          </a:bodyPr>
          <a:lstStyle/>
          <a:p>
            <a:pPr algn="ctr"/>
            <a:r>
              <a:rPr lang="en-US" sz="4200" dirty="0" smtClean="0">
                <a:solidFill>
                  <a:schemeClr val="tx1"/>
                </a:solidFill>
              </a:rPr>
              <a:t>INITIATIVES MISES EN OEUVRE PAR L’EMESSE</a:t>
            </a:r>
            <a:endParaRPr lang="en-US" sz="4200" dirty="0">
              <a:solidFill>
                <a:schemeClr val="tx1"/>
              </a:solidFill>
            </a:endParaRPr>
          </a:p>
        </p:txBody>
      </p:sp>
      <p:sp>
        <p:nvSpPr>
          <p:cNvPr id="7" name="Content Placeholder 6">
            <a:extLst>
              <a:ext uri="{FF2B5EF4-FFF2-40B4-BE49-F238E27FC236}">
                <a16:creationId xmlns:a16="http://schemas.microsoft.com/office/drawing/2014/main" xmlns="" id="{FFB7EAE7-6E26-4471-AD30-0892F0C3973C}"/>
              </a:ext>
            </a:extLst>
          </p:cNvPr>
          <p:cNvSpPr>
            <a:spLocks noGrp="1"/>
          </p:cNvSpPr>
          <p:nvPr>
            <p:ph idx="1"/>
          </p:nvPr>
        </p:nvSpPr>
        <p:spPr>
          <a:xfrm>
            <a:off x="1251678" y="2053526"/>
            <a:ext cx="10178322" cy="4037307"/>
          </a:xfrm>
        </p:spPr>
        <p:txBody>
          <a:bodyPr>
            <a:noAutofit/>
          </a:bodyPr>
          <a:lstStyle/>
          <a:p>
            <a:r>
              <a:rPr lang="fr-FR" sz="1800" b="1" dirty="0"/>
              <a:t>A1</a:t>
            </a:r>
            <a:r>
              <a:rPr lang="fr-FR" sz="1800" dirty="0"/>
              <a:t>.  Sensibilisation et information autour du Covid19.</a:t>
            </a:r>
          </a:p>
          <a:p>
            <a:r>
              <a:rPr lang="fr-FR" sz="1800" b="1" dirty="0"/>
              <a:t>A2</a:t>
            </a:r>
            <a:r>
              <a:rPr lang="fr-FR" sz="1800" dirty="0"/>
              <a:t>. Formation sur le digital.</a:t>
            </a:r>
          </a:p>
          <a:p>
            <a:r>
              <a:rPr lang="fr-FR" sz="1800" b="1" dirty="0"/>
              <a:t>A3</a:t>
            </a:r>
            <a:r>
              <a:rPr lang="fr-FR" sz="1800" dirty="0"/>
              <a:t>. Conception d’une plateforme multimédia pour promouvoir et la vente des produits des organisations de </a:t>
            </a:r>
            <a:r>
              <a:rPr lang="fr-FR" sz="1800" dirty="0" smtClean="0"/>
              <a:t>l’ESS (e-marketing</a:t>
            </a:r>
            <a:r>
              <a:rPr lang="fr-FR" sz="1800" dirty="0"/>
              <a:t>) en cours.</a:t>
            </a:r>
          </a:p>
          <a:p>
            <a:r>
              <a:rPr lang="fr-FR" sz="1800" b="1" dirty="0"/>
              <a:t>A4</a:t>
            </a:r>
            <a:r>
              <a:rPr lang="fr-FR" sz="1800" dirty="0"/>
              <a:t>. Constitution de « groupes de coopératives thématiques Whatsapp ».</a:t>
            </a:r>
          </a:p>
          <a:p>
            <a:r>
              <a:rPr lang="fr-FR" sz="1800" b="1" dirty="0"/>
              <a:t> A5</a:t>
            </a:r>
            <a:r>
              <a:rPr lang="fr-FR" sz="1800" dirty="0"/>
              <a:t>. Lancement de l’opération SAC (Solidaires Avec les Coopératives).</a:t>
            </a:r>
          </a:p>
          <a:p>
            <a:r>
              <a:rPr lang="fr-FR" sz="1800" b="1" dirty="0"/>
              <a:t>A6. </a:t>
            </a:r>
            <a:r>
              <a:rPr lang="fr-FR" sz="1800" dirty="0"/>
              <a:t>Réalisation </a:t>
            </a:r>
            <a:r>
              <a:rPr lang="fr-FR" sz="1800" dirty="0" smtClean="0"/>
              <a:t>de </a:t>
            </a:r>
            <a:r>
              <a:rPr lang="fr-FR" sz="1800" dirty="0"/>
              <a:t>diagnostics territoriaux par webographie.</a:t>
            </a:r>
          </a:p>
          <a:p>
            <a:r>
              <a:rPr lang="fr-FR" sz="1800" b="1" dirty="0"/>
              <a:t>A7</a:t>
            </a:r>
            <a:r>
              <a:rPr lang="fr-FR" sz="1800" dirty="0"/>
              <a:t>.  Réalisation </a:t>
            </a:r>
            <a:r>
              <a:rPr lang="fr-FR" sz="1800" dirty="0" smtClean="0"/>
              <a:t>de diagnostics institutionels.</a:t>
            </a:r>
            <a:endParaRPr lang="fr-FR" sz="1800" dirty="0"/>
          </a:p>
          <a:p>
            <a:r>
              <a:rPr lang="fr-FR" sz="1800" b="1" dirty="0"/>
              <a:t>A8</a:t>
            </a:r>
            <a:r>
              <a:rPr lang="fr-FR" sz="1800" dirty="0"/>
              <a:t>. Création des cellules d’écoute.</a:t>
            </a:r>
          </a:p>
        </p:txBody>
      </p:sp>
    </p:spTree>
    <p:extLst>
      <p:ext uri="{BB962C8B-B14F-4D97-AF65-F5344CB8AC3E}">
        <p14:creationId xmlns:p14="http://schemas.microsoft.com/office/powerpoint/2010/main" val="2821669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D13D2C4-E84A-4C3D-86EE-B2616C8B9579}"/>
              </a:ext>
            </a:extLst>
          </p:cNvPr>
          <p:cNvSpPr>
            <a:spLocks noGrp="1"/>
          </p:cNvSpPr>
          <p:nvPr>
            <p:ph type="title"/>
          </p:nvPr>
        </p:nvSpPr>
        <p:spPr>
          <a:xfrm>
            <a:off x="1251678" y="382385"/>
            <a:ext cx="10178322" cy="945195"/>
          </a:xfrm>
        </p:spPr>
        <p:txBody>
          <a:bodyPr>
            <a:normAutofit/>
          </a:bodyPr>
          <a:lstStyle/>
          <a:p>
            <a:r>
              <a:rPr lang="en-US" sz="4200" dirty="0" err="1" smtClean="0">
                <a:solidFill>
                  <a:schemeClr val="tx1"/>
                </a:solidFill>
              </a:rPr>
              <a:t>Stratégies</a:t>
            </a:r>
            <a:r>
              <a:rPr lang="en-US" sz="4200" dirty="0" smtClean="0">
                <a:solidFill>
                  <a:schemeClr val="tx1"/>
                </a:solidFill>
              </a:rPr>
              <a:t> </a:t>
            </a:r>
            <a:r>
              <a:rPr lang="en-US" sz="4200" dirty="0" err="1" smtClean="0">
                <a:solidFill>
                  <a:schemeClr val="tx1"/>
                </a:solidFill>
              </a:rPr>
              <a:t>globales</a:t>
            </a:r>
            <a:r>
              <a:rPr lang="en-US" sz="4200" dirty="0" smtClean="0">
                <a:solidFill>
                  <a:schemeClr val="tx1"/>
                </a:solidFill>
              </a:rPr>
              <a:t> pour </a:t>
            </a:r>
            <a:r>
              <a:rPr lang="en-US" sz="4200" dirty="0" err="1" smtClean="0">
                <a:solidFill>
                  <a:schemeClr val="tx1"/>
                </a:solidFill>
              </a:rPr>
              <a:t>l’ESS</a:t>
            </a:r>
            <a:endParaRPr lang="en-US" sz="4200" dirty="0">
              <a:solidFill>
                <a:schemeClr val="tx1"/>
              </a:solidFill>
            </a:endParaRPr>
          </a:p>
        </p:txBody>
      </p:sp>
      <p:sp>
        <p:nvSpPr>
          <p:cNvPr id="7" name="Content Placeholder 6">
            <a:extLst>
              <a:ext uri="{FF2B5EF4-FFF2-40B4-BE49-F238E27FC236}">
                <a16:creationId xmlns:a16="http://schemas.microsoft.com/office/drawing/2014/main" xmlns="" id="{FFB7EAE7-6E26-4471-AD30-0892F0C3973C}"/>
              </a:ext>
            </a:extLst>
          </p:cNvPr>
          <p:cNvSpPr>
            <a:spLocks noGrp="1"/>
          </p:cNvSpPr>
          <p:nvPr>
            <p:ph idx="1"/>
          </p:nvPr>
        </p:nvSpPr>
        <p:spPr>
          <a:xfrm>
            <a:off x="1228430" y="1317356"/>
            <a:ext cx="10178322" cy="4037307"/>
          </a:xfrm>
        </p:spPr>
        <p:txBody>
          <a:bodyPr>
            <a:noAutofit/>
          </a:bodyPr>
          <a:lstStyle/>
          <a:p>
            <a:pPr lvl="0" algn="just">
              <a:defRPr/>
            </a:pPr>
            <a:r>
              <a:rPr lang="fr-FR" sz="1600" dirty="0"/>
              <a:t>L’Espace Marocain de l’Economie Sociale Solidaire et Environnementale à interpellé le Gouvernement pour se pencher sur Ia Situation des coopératives. </a:t>
            </a:r>
            <a:r>
              <a:rPr lang="fr-FR" sz="1600" dirty="0">
                <a:solidFill>
                  <a:srgbClr val="FF0000"/>
                </a:solidFill>
              </a:rPr>
              <a:t>(lettre du 1 avril 2020  lue au parlement le 10 avril 2020)</a:t>
            </a:r>
            <a:endParaRPr lang="fr-CA" sz="1600" dirty="0">
              <a:solidFill>
                <a:srgbClr val="FF0000"/>
              </a:solidFill>
            </a:endParaRPr>
          </a:p>
          <a:p>
            <a:pPr lvl="1" algn="just">
              <a:defRPr/>
            </a:pPr>
            <a:r>
              <a:rPr lang="fr-CA" sz="1600" dirty="0"/>
              <a:t>Un cadre du Ministère chargé de </a:t>
            </a:r>
            <a:r>
              <a:rPr lang="fr-CA" sz="1600" dirty="0" smtClean="0"/>
              <a:t>l’ESS </a:t>
            </a:r>
            <a:r>
              <a:rPr lang="fr-CA" sz="1600" dirty="0"/>
              <a:t>m’a appelé par téléphone pour savoir quels sont les </a:t>
            </a:r>
            <a:r>
              <a:rPr lang="fr-CA" sz="1600" dirty="0" smtClean="0"/>
              <a:t>besoins - </a:t>
            </a:r>
            <a:r>
              <a:rPr lang="fr-CA" sz="1600" b="1" dirty="0"/>
              <a:t>pas  de réaction à aujourd’hui</a:t>
            </a:r>
          </a:p>
          <a:p>
            <a:pPr lvl="1" algn="just">
              <a:defRPr/>
            </a:pPr>
            <a:r>
              <a:rPr lang="fr-CA" sz="1600" dirty="0"/>
              <a:t>L</a:t>
            </a:r>
            <a:r>
              <a:rPr lang="fr-CA" sz="1600" dirty="0" smtClean="0"/>
              <a:t>’ODCO (</a:t>
            </a:r>
            <a:r>
              <a:rPr lang="fr-CA" sz="1600" dirty="0"/>
              <a:t>O</a:t>
            </a:r>
            <a:r>
              <a:rPr lang="fr-CA" sz="1600" dirty="0" smtClean="0"/>
              <a:t>ffice  </a:t>
            </a:r>
            <a:r>
              <a:rPr lang="fr-CA" sz="1600" dirty="0"/>
              <a:t>de  </a:t>
            </a:r>
            <a:r>
              <a:rPr lang="fr-CA" sz="1600" dirty="0" smtClean="0"/>
              <a:t>Développement  </a:t>
            </a:r>
            <a:r>
              <a:rPr lang="fr-CA" sz="1600" dirty="0"/>
              <a:t>de  la  C</a:t>
            </a:r>
            <a:r>
              <a:rPr lang="fr-CA" sz="1600" dirty="0" smtClean="0"/>
              <a:t>oopération </a:t>
            </a:r>
            <a:r>
              <a:rPr lang="fr-FR" sz="1600" dirty="0">
                <a:hlinkClick r:id="rId2"/>
              </a:rPr>
              <a:t>http://www.odco.gov.ma</a:t>
            </a:r>
            <a:r>
              <a:rPr lang="fr-CA" sz="1600" dirty="0" smtClean="0"/>
              <a:t>) m’a aussi contacté - </a:t>
            </a:r>
            <a:r>
              <a:rPr lang="fr-CA" sz="1600" b="1" dirty="0" smtClean="0"/>
              <a:t>réaction: </a:t>
            </a:r>
            <a:r>
              <a:rPr lang="fr-FR" sz="1600" dirty="0"/>
              <a:t>a</a:t>
            </a:r>
            <a:r>
              <a:rPr lang="fr-FR" sz="1600" dirty="0" smtClean="0"/>
              <a:t>ppui </a:t>
            </a:r>
            <a:r>
              <a:rPr lang="fr-FR" sz="1600" dirty="0"/>
              <a:t>aux coopératives pour l’élaboration des logos.</a:t>
            </a:r>
            <a:endParaRPr lang="fr-CA" sz="1600" dirty="0"/>
          </a:p>
          <a:p>
            <a:pPr lvl="1" algn="just">
              <a:defRPr/>
            </a:pPr>
            <a:r>
              <a:rPr lang="fr-CA" sz="1600" dirty="0"/>
              <a:t>L’ADS </a:t>
            </a:r>
            <a:r>
              <a:rPr lang="fr-CA" sz="1600" dirty="0" smtClean="0"/>
              <a:t>(Agence </a:t>
            </a:r>
            <a:r>
              <a:rPr lang="fr-CA" sz="1600" dirty="0"/>
              <a:t>de Développement </a:t>
            </a:r>
            <a:r>
              <a:rPr lang="fr-CA" sz="1600" dirty="0" smtClean="0"/>
              <a:t>Sociale </a:t>
            </a:r>
            <a:r>
              <a:rPr lang="fr-FR" sz="1600" dirty="0" smtClean="0">
                <a:hlinkClick r:id="rId3"/>
              </a:rPr>
              <a:t>www.ads.ma</a:t>
            </a:r>
            <a:r>
              <a:rPr lang="fr-FR" sz="1600" dirty="0" smtClean="0"/>
              <a:t> – site en dérangement) </a:t>
            </a:r>
            <a:r>
              <a:rPr lang="fr-CA" sz="1600" dirty="0" smtClean="0"/>
              <a:t>m’a </a:t>
            </a:r>
            <a:r>
              <a:rPr lang="fr-CA" sz="1600" dirty="0"/>
              <a:t>envoyé un </a:t>
            </a:r>
            <a:r>
              <a:rPr lang="fr-CA" sz="1600" dirty="0" smtClean="0"/>
              <a:t>email - </a:t>
            </a:r>
            <a:r>
              <a:rPr lang="fr-CA" sz="1600" b="1" dirty="0" smtClean="0"/>
              <a:t>réaction: </a:t>
            </a:r>
            <a:r>
              <a:rPr lang="fr-FR" sz="1600" dirty="0"/>
              <a:t>conception d’un  portait pour accompagnement technique en marketing des coopératives </a:t>
            </a:r>
          </a:p>
          <a:p>
            <a:pPr algn="just">
              <a:defRPr/>
            </a:pPr>
            <a:r>
              <a:rPr lang="fr-FR" sz="1600" dirty="0" smtClean="0"/>
              <a:t>L’EMESSE </a:t>
            </a:r>
            <a:r>
              <a:rPr lang="fr-FR" sz="1600" dirty="0"/>
              <a:t>en sa qualité du plus vaste réseau </a:t>
            </a:r>
            <a:r>
              <a:rPr lang="fr-FR" sz="1600" dirty="0" smtClean="0"/>
              <a:t>national de l’ESS a </a:t>
            </a:r>
            <a:r>
              <a:rPr lang="fr-FR" sz="1600" dirty="0"/>
              <a:t>pris ses responsabilités pour venir en aide à toute la famille </a:t>
            </a:r>
            <a:r>
              <a:rPr lang="fr-FR" sz="1600" dirty="0" smtClean="0"/>
              <a:t>de l’ESS:</a:t>
            </a:r>
            <a:endParaRPr lang="fr-FR" sz="1600" dirty="0"/>
          </a:p>
          <a:p>
            <a:pPr lvl="1" algn="just">
              <a:defRPr/>
            </a:pPr>
            <a:r>
              <a:rPr lang="fr-FR" sz="1600" dirty="0"/>
              <a:t>Un sondage Google Forms a été envoyé à toutes les coopératives pour récolter le maximum d’informations.</a:t>
            </a:r>
          </a:p>
          <a:p>
            <a:pPr lvl="1" algn="just">
              <a:defRPr/>
            </a:pPr>
            <a:r>
              <a:rPr lang="fr-FR" sz="1600" dirty="0"/>
              <a:t>Partenariat avec des collectivités locales pour l’opération SAC.</a:t>
            </a:r>
          </a:p>
          <a:p>
            <a:pPr lvl="1" algn="just">
              <a:defRPr/>
            </a:pPr>
            <a:r>
              <a:rPr lang="fr-FR" sz="1600" dirty="0"/>
              <a:t>Dans le cadre des projets que nous menons, toutes les activités ont été réadaptées à la nouvelle situation (fournitures de tablettes aux coopératives, aide à la connexion internet haut débit et formations sur les outils du </a:t>
            </a:r>
            <a:r>
              <a:rPr lang="fr-FR" sz="1600" dirty="0" smtClean="0"/>
              <a:t>digital).   </a:t>
            </a:r>
            <a:endParaRPr lang="fr-FR" sz="1600" dirty="0"/>
          </a:p>
        </p:txBody>
      </p:sp>
      <p:pic>
        <p:nvPicPr>
          <p:cNvPr id="4" name="Picture 2" descr="mourafaka2.jpg"/>
          <p:cNvPicPr>
            <a:picLocks noChangeAspect="1" noChangeArrowheads="1"/>
          </p:cNvPicPr>
          <p:nvPr/>
        </p:nvPicPr>
        <p:blipFill>
          <a:blip r:embed="rId4"/>
          <a:srcRect/>
          <a:stretch>
            <a:fillRect/>
          </a:stretch>
        </p:blipFill>
        <p:spPr bwMode="auto">
          <a:xfrm>
            <a:off x="9428351" y="349142"/>
            <a:ext cx="2044700" cy="825500"/>
          </a:xfrm>
          <a:prstGeom prst="rect">
            <a:avLst/>
          </a:prstGeom>
          <a:noFill/>
        </p:spPr>
      </p:pic>
      <p:pic>
        <p:nvPicPr>
          <p:cNvPr id="5" name="Image 5" descr="merci-pour-votre-attention-19-gap.jpg"/>
          <p:cNvPicPr>
            <a:picLocks noChangeAspect="1"/>
          </p:cNvPicPr>
          <p:nvPr/>
        </p:nvPicPr>
        <p:blipFill>
          <a:blip r:embed="rId5"/>
          <a:stretch>
            <a:fillRect/>
          </a:stretch>
        </p:blipFill>
        <p:spPr>
          <a:xfrm>
            <a:off x="7301101" y="5829300"/>
            <a:ext cx="3149600" cy="990600"/>
          </a:xfrm>
          <a:prstGeom prst="rect">
            <a:avLst/>
          </a:prstGeom>
        </p:spPr>
      </p:pic>
    </p:spTree>
    <p:extLst>
      <p:ext uri="{BB962C8B-B14F-4D97-AF65-F5344CB8AC3E}">
        <p14:creationId xmlns:p14="http://schemas.microsoft.com/office/powerpoint/2010/main" val="3159731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159696"/>
          </a:xfrm>
        </p:spPr>
        <p:txBody>
          <a:bodyPr>
            <a:noAutofit/>
          </a:bodyPr>
          <a:lstStyle/>
          <a:p>
            <a:pPr lvl="0" algn="ctr">
              <a:defRPr/>
            </a:pPr>
            <a:r>
              <a:rPr lang="fr-FR" altLang="ko-KR" sz="3600" b="1" dirty="0"/>
              <a:t>Défis et stratégies de soutien à l'ESS en période de crise du COVID-19</a:t>
            </a:r>
            <a:endParaRPr lang="en-US" altLang="ko-KR" sz="3600" b="1" dirty="0"/>
          </a:p>
        </p:txBody>
      </p:sp>
      <p:sp>
        <p:nvSpPr>
          <p:cNvPr id="8" name="Title 1"/>
          <p:cNvSpPr txBox="1">
            <a:spLocks/>
          </p:cNvSpPr>
          <p:nvPr/>
        </p:nvSpPr>
        <p:spPr>
          <a:xfrm>
            <a:off x="5339164" y="2248935"/>
            <a:ext cx="6173491" cy="21718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defRPr/>
            </a:pPr>
            <a:r>
              <a:rPr lang="fr-FR" altLang="ko-KR" sz="2500" b="1" dirty="0" smtClean="0">
                <a:solidFill>
                  <a:schemeClr val="tx1"/>
                </a:solidFill>
              </a:rPr>
              <a:t>Patricia  andriot</a:t>
            </a:r>
          </a:p>
          <a:p>
            <a:pPr algn="ctr">
              <a:defRPr/>
            </a:pPr>
            <a:endParaRPr lang="fr-FR" altLang="ko-KR" sz="2500" b="1" dirty="0">
              <a:solidFill>
                <a:schemeClr val="tx1"/>
              </a:solidFill>
            </a:endParaRPr>
          </a:p>
          <a:p>
            <a:pPr algn="just">
              <a:defRPr/>
            </a:pPr>
            <a:r>
              <a:rPr lang="fr-FR" altLang="ko-KR" sz="2200" b="1" dirty="0">
                <a:solidFill>
                  <a:schemeClr val="tx1"/>
                </a:solidFill>
              </a:rPr>
              <a:t>Conseillère Communautaire </a:t>
            </a:r>
            <a:r>
              <a:rPr lang="fr-FR" altLang="ko-KR" sz="2200" b="1" dirty="0" smtClean="0">
                <a:solidFill>
                  <a:schemeClr val="tx1"/>
                </a:solidFill>
              </a:rPr>
              <a:t>d’Auberive-Vingeanne-Montsaugeonnais</a:t>
            </a:r>
          </a:p>
          <a:p>
            <a:pPr algn="just">
              <a:defRPr/>
            </a:pPr>
            <a:endParaRPr lang="fr-FR" altLang="ko-KR" sz="2200" b="1" dirty="0">
              <a:solidFill>
                <a:schemeClr val="tx1"/>
              </a:solidFill>
            </a:endParaRPr>
          </a:p>
          <a:p>
            <a:pPr algn="just">
              <a:defRPr/>
            </a:pPr>
            <a:r>
              <a:rPr lang="fr-FR" altLang="ko-KR" sz="2200" b="1" dirty="0" smtClean="0">
                <a:solidFill>
                  <a:schemeClr val="tx1"/>
                </a:solidFill>
              </a:rPr>
              <a:t>Vice-présidente, Réseau </a:t>
            </a:r>
            <a:r>
              <a:rPr lang="fr-FR" altLang="ko-KR" sz="2200" b="1" dirty="0">
                <a:solidFill>
                  <a:schemeClr val="tx1"/>
                </a:solidFill>
              </a:rPr>
              <a:t>des Collectivités Territoriales pour une Economie Solidaire (RTES), France</a:t>
            </a:r>
          </a:p>
          <a:p>
            <a:pPr algn="just">
              <a:defRPr/>
            </a:pPr>
            <a:endParaRPr lang="fr-FR" altLang="ko-KR" sz="2200" b="1" dirty="0" smtClean="0">
              <a:solidFill>
                <a:schemeClr val="tx1"/>
              </a:solidFill>
            </a:endParaRPr>
          </a:p>
          <a:p>
            <a:pPr algn="just">
              <a:defRPr/>
            </a:pPr>
            <a:endParaRPr lang="en-US" altLang="ko-KR" sz="2200" b="1" dirty="0">
              <a:solidFill>
                <a:schemeClr val="tx1"/>
              </a:solidFill>
            </a:endParaRPr>
          </a:p>
        </p:txBody>
      </p:sp>
      <p:pic>
        <p:nvPicPr>
          <p:cNvPr id="5" name="그림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9358" y="1925249"/>
            <a:ext cx="2495550" cy="2495550"/>
          </a:xfrm>
          <a:prstGeom prst="rect">
            <a:avLst/>
          </a:prstGeom>
          <a:ln>
            <a:solidFill>
              <a:schemeClr val="tx1"/>
            </a:solidFill>
          </a:ln>
          <a:effectLst>
            <a:outerShdw blurRad="50800" dist="38100" dir="2700000" algn="tl" rotWithShape="0">
              <a:schemeClr val="tx2">
                <a:alpha val="40000"/>
              </a:schemeClr>
            </a:outerShdw>
          </a:effectLst>
        </p:spPr>
      </p:pic>
      <p:pic>
        <p:nvPicPr>
          <p:cNvPr id="6" name="그림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000" y="5151897"/>
            <a:ext cx="1393427" cy="792341"/>
          </a:xfrm>
          <a:prstGeom prst="rect">
            <a:avLst/>
          </a:prstGeom>
        </p:spPr>
      </p:pic>
      <p:pic>
        <p:nvPicPr>
          <p:cNvPr id="11" name="그림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7133" y="5186419"/>
            <a:ext cx="1634565" cy="723295"/>
          </a:xfrm>
          <a:prstGeom prst="rect">
            <a:avLst/>
          </a:prstGeom>
        </p:spPr>
      </p:pic>
    </p:spTree>
    <p:extLst>
      <p:ext uri="{BB962C8B-B14F-4D97-AF65-F5344CB8AC3E}">
        <p14:creationId xmlns:p14="http://schemas.microsoft.com/office/powerpoint/2010/main" val="7462708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D13D2C4-E84A-4C3D-86EE-B2616C8B9579}"/>
              </a:ext>
            </a:extLst>
          </p:cNvPr>
          <p:cNvSpPr>
            <a:spLocks noGrp="1"/>
          </p:cNvSpPr>
          <p:nvPr>
            <p:ph type="title"/>
          </p:nvPr>
        </p:nvSpPr>
        <p:spPr/>
        <p:txBody>
          <a:bodyPr>
            <a:normAutofit/>
          </a:bodyPr>
          <a:lstStyle/>
          <a:p>
            <a:pPr algn="ctr"/>
            <a:r>
              <a:rPr lang="en-US" sz="4200" dirty="0" smtClean="0">
                <a:solidFill>
                  <a:schemeClr val="tx1"/>
                </a:solidFill>
              </a:rPr>
              <a:t>INITIATIVES MISES EN </a:t>
            </a:r>
            <a:r>
              <a:rPr lang="en-US" sz="4200" dirty="0" err="1" smtClean="0">
                <a:solidFill>
                  <a:schemeClr val="tx1"/>
                </a:solidFill>
              </a:rPr>
              <a:t>OEUVRe</a:t>
            </a:r>
            <a:endParaRPr lang="en-US" sz="4200" dirty="0">
              <a:solidFill>
                <a:schemeClr val="tx1"/>
              </a:solidFill>
            </a:endParaRPr>
          </a:p>
        </p:txBody>
      </p:sp>
      <p:sp>
        <p:nvSpPr>
          <p:cNvPr id="7" name="Content Placeholder 6">
            <a:extLst>
              <a:ext uri="{FF2B5EF4-FFF2-40B4-BE49-F238E27FC236}">
                <a16:creationId xmlns:a16="http://schemas.microsoft.com/office/drawing/2014/main" xmlns="" id="{FFB7EAE7-6E26-4471-AD30-0892F0C3973C}"/>
              </a:ext>
            </a:extLst>
          </p:cNvPr>
          <p:cNvSpPr>
            <a:spLocks noGrp="1"/>
          </p:cNvSpPr>
          <p:nvPr>
            <p:ph idx="1"/>
          </p:nvPr>
        </p:nvSpPr>
        <p:spPr>
          <a:xfrm>
            <a:off x="1259427" y="2138767"/>
            <a:ext cx="10178322" cy="4037307"/>
          </a:xfrm>
        </p:spPr>
        <p:txBody>
          <a:bodyPr>
            <a:noAutofit/>
          </a:bodyPr>
          <a:lstStyle/>
          <a:p>
            <a:pPr marL="0" indent="0" algn="just">
              <a:buNone/>
            </a:pPr>
            <a:r>
              <a:rPr lang="fr-FR" sz="2200" dirty="0"/>
              <a:t>I</a:t>
            </a:r>
            <a:r>
              <a:rPr lang="fr-FR" sz="2200" dirty="0" smtClean="0"/>
              <a:t>nitiatives </a:t>
            </a:r>
            <a:r>
              <a:rPr lang="fr-FR" sz="2200" dirty="0"/>
              <a:t>mises en </a:t>
            </a:r>
            <a:r>
              <a:rPr lang="fr-FR" sz="2200" dirty="0" smtClean="0"/>
              <a:t>oeuvre en milieu rural par la communauté de communes (CC</a:t>
            </a:r>
            <a:r>
              <a:rPr lang="fr-FR" sz="2200" smtClean="0"/>
              <a:t>) d’Auberive-Vingeanne-Montsaugeonnais</a:t>
            </a:r>
            <a:r>
              <a:rPr lang="fr-FR" sz="2200" dirty="0" smtClean="0"/>
              <a:t>, qui regroupe 51 communes et une population de 8500 habitants: alimentation, soutien </a:t>
            </a:r>
            <a:r>
              <a:rPr lang="fr-FR" sz="2200" dirty="0"/>
              <a:t>aux structures de </a:t>
            </a:r>
            <a:r>
              <a:rPr lang="fr-FR" sz="2200" dirty="0" smtClean="0"/>
              <a:t>l'ESS, etc.</a:t>
            </a:r>
          </a:p>
          <a:p>
            <a:pPr marL="0" indent="0" algn="just">
              <a:buNone/>
            </a:pPr>
            <a:endParaRPr lang="fr-FR" sz="2200" dirty="0"/>
          </a:p>
          <a:p>
            <a:pPr marL="0" indent="0" algn="just">
              <a:buNone/>
            </a:pPr>
            <a:r>
              <a:rPr lang="fr-FR" sz="2200" dirty="0" smtClean="0"/>
              <a:t>La CC fait partie du PETR (Pôle </a:t>
            </a:r>
            <a:r>
              <a:rPr lang="fr-FR" sz="2200" dirty="0"/>
              <a:t>d'équilibre territorial </a:t>
            </a:r>
            <a:r>
              <a:rPr lang="fr-FR" sz="2200" dirty="0" smtClean="0"/>
              <a:t>rural – un </a:t>
            </a:r>
            <a:r>
              <a:rPr lang="fr-FR" sz="2200" dirty="0"/>
              <a:t>regroupement d'intercommunalités</a:t>
            </a:r>
            <a:r>
              <a:rPr lang="fr-FR" sz="2200" dirty="0" smtClean="0"/>
              <a:t>) du Pays de Langre</a:t>
            </a:r>
            <a:r>
              <a:rPr lang="fr-FR" sz="2200" dirty="0"/>
              <a:t>s</a:t>
            </a:r>
          </a:p>
        </p:txBody>
      </p:sp>
    </p:spTree>
    <p:extLst>
      <p:ext uri="{BB962C8B-B14F-4D97-AF65-F5344CB8AC3E}">
        <p14:creationId xmlns:p14="http://schemas.microsoft.com/office/powerpoint/2010/main" val="3583884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159696"/>
          </a:xfrm>
        </p:spPr>
        <p:txBody>
          <a:bodyPr>
            <a:noAutofit/>
          </a:bodyPr>
          <a:lstStyle/>
          <a:p>
            <a:pPr lvl="0" algn="ctr">
              <a:defRPr/>
            </a:pPr>
            <a:r>
              <a:rPr lang="fr-FR" altLang="ko-KR" sz="3600" b="1" dirty="0"/>
              <a:t>Défis et stratégies de soutien à l'ESS en période de crise du COVID-19</a:t>
            </a:r>
            <a:endParaRPr lang="en-US" altLang="ko-KR" sz="3600" b="1" dirty="0"/>
          </a:p>
        </p:txBody>
      </p:sp>
      <p:sp>
        <p:nvSpPr>
          <p:cNvPr id="8" name="Title 1"/>
          <p:cNvSpPr txBox="1">
            <a:spLocks/>
          </p:cNvSpPr>
          <p:nvPr/>
        </p:nvSpPr>
        <p:spPr>
          <a:xfrm>
            <a:off x="5408907" y="1669527"/>
            <a:ext cx="6173491" cy="21718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defRPr/>
            </a:pPr>
            <a:r>
              <a:rPr lang="fr-FR" altLang="ko-KR" sz="2500" b="1" dirty="0" smtClean="0">
                <a:solidFill>
                  <a:schemeClr val="tx1"/>
                </a:solidFill>
              </a:rPr>
              <a:t>Aminata diop samb</a:t>
            </a:r>
          </a:p>
          <a:p>
            <a:pPr algn="ctr">
              <a:defRPr/>
            </a:pPr>
            <a:endParaRPr lang="fr-FR" altLang="ko-KR" sz="2500" b="1" dirty="0">
              <a:solidFill>
                <a:schemeClr val="tx1"/>
              </a:solidFill>
            </a:endParaRPr>
          </a:p>
          <a:p>
            <a:pPr algn="just">
              <a:defRPr/>
            </a:pPr>
            <a:r>
              <a:rPr lang="fr-FR" sz="2000" b="1" dirty="0" smtClean="0">
                <a:solidFill>
                  <a:schemeClr val="tx1"/>
                </a:solidFill>
              </a:rPr>
              <a:t>Directrice </a:t>
            </a:r>
            <a:r>
              <a:rPr lang="fr-FR" sz="2000" b="1" dirty="0">
                <a:solidFill>
                  <a:schemeClr val="tx1"/>
                </a:solidFill>
              </a:rPr>
              <a:t>Générale, Fonds de développement et de solidarité municipal (FODEM), </a:t>
            </a:r>
            <a:r>
              <a:rPr lang="fr-FR" sz="2000" b="1" dirty="0" smtClean="0">
                <a:solidFill>
                  <a:schemeClr val="tx1"/>
                </a:solidFill>
              </a:rPr>
              <a:t>Dakar</a:t>
            </a:r>
          </a:p>
          <a:p>
            <a:pPr algn="just">
              <a:defRPr/>
            </a:pPr>
            <a:endParaRPr lang="fr-FR" sz="2000" b="1" dirty="0" smtClean="0">
              <a:solidFill>
                <a:schemeClr val="tx1"/>
              </a:solidFill>
            </a:endParaRPr>
          </a:p>
          <a:p>
            <a:pPr algn="just">
              <a:defRPr/>
            </a:pPr>
            <a:r>
              <a:rPr lang="fr-FR" sz="2000" b="1" dirty="0" smtClean="0">
                <a:solidFill>
                  <a:schemeClr val="tx1"/>
                </a:solidFill>
              </a:rPr>
              <a:t>Réseau </a:t>
            </a:r>
            <a:r>
              <a:rPr lang="fr-FR" sz="2000" b="1" dirty="0">
                <a:solidFill>
                  <a:schemeClr val="tx1"/>
                </a:solidFill>
              </a:rPr>
              <a:t>des Acteurs </a:t>
            </a:r>
            <a:r>
              <a:rPr lang="fr-FR" sz="2000" b="1" dirty="0" smtClean="0">
                <a:solidFill>
                  <a:schemeClr val="tx1"/>
                </a:solidFill>
              </a:rPr>
              <a:t>et </a:t>
            </a:r>
            <a:r>
              <a:rPr lang="fr-FR" sz="2000" b="1" dirty="0">
                <a:solidFill>
                  <a:schemeClr val="tx1"/>
                </a:solidFill>
              </a:rPr>
              <a:t>des Collectivités Territoriales pour l'Economie Sociale et Solidaire (RACTES</a:t>
            </a:r>
            <a:r>
              <a:rPr lang="fr-FR" sz="2000" b="1" dirty="0" smtClean="0">
                <a:solidFill>
                  <a:schemeClr val="tx1"/>
                </a:solidFill>
              </a:rPr>
              <a:t>), Sénégal</a:t>
            </a:r>
            <a:endParaRPr lang="fr-FR" altLang="ko-KR" sz="2000" b="1" dirty="0" smtClean="0">
              <a:solidFill>
                <a:schemeClr val="tx1"/>
              </a:solidFill>
            </a:endParaRPr>
          </a:p>
          <a:p>
            <a:pPr algn="just">
              <a:defRPr/>
            </a:pPr>
            <a:endParaRPr lang="fr-FR" altLang="ko-KR" sz="2200" b="1" dirty="0">
              <a:solidFill>
                <a:schemeClr val="tx1"/>
              </a:solidFill>
            </a:endParaRPr>
          </a:p>
          <a:p>
            <a:pPr algn="just">
              <a:defRPr/>
            </a:pPr>
            <a:endParaRPr lang="fr-FR" altLang="ko-KR" sz="2200" b="1" dirty="0" smtClean="0">
              <a:solidFill>
                <a:schemeClr val="tx1"/>
              </a:solidFill>
            </a:endParaRPr>
          </a:p>
          <a:p>
            <a:pPr algn="just">
              <a:defRPr/>
            </a:pPr>
            <a:endParaRPr lang="en-US" altLang="ko-KR" sz="2200" b="1" dirty="0">
              <a:solidFill>
                <a:schemeClr val="tx1"/>
              </a:solidFill>
            </a:endParaRPr>
          </a:p>
        </p:txBody>
      </p:sp>
      <p:sp>
        <p:nvSpPr>
          <p:cNvPr id="10" name="Content Placeholder 2">
            <a:extLst>
              <a:ext uri="{FF2B5EF4-FFF2-40B4-BE49-F238E27FC236}">
                <a16:creationId xmlns:a16="http://schemas.microsoft.com/office/drawing/2014/main" xmlns="" id="{93309CAF-4602-4DCC-9B47-B3BFF9AD002A}"/>
              </a:ext>
            </a:extLst>
          </p:cNvPr>
          <p:cNvSpPr>
            <a:spLocks noGrp="1"/>
          </p:cNvSpPr>
          <p:nvPr>
            <p:ph idx="1"/>
          </p:nvPr>
        </p:nvSpPr>
        <p:spPr>
          <a:xfrm>
            <a:off x="5460566" y="4345085"/>
            <a:ext cx="6121832" cy="2138765"/>
          </a:xfrm>
        </p:spPr>
        <p:txBody>
          <a:bodyPr>
            <a:noAutofit/>
          </a:bodyPr>
          <a:lstStyle/>
          <a:p>
            <a:pPr marL="0" indent="0" algn="just">
              <a:buNone/>
            </a:pPr>
            <a:r>
              <a:rPr lang="fr-FR" sz="1400" dirty="0"/>
              <a:t>Le </a:t>
            </a:r>
            <a:r>
              <a:rPr lang="fr-FR" sz="1400" dirty="0" smtClean="0"/>
              <a:t>Fonds </a:t>
            </a:r>
            <a:r>
              <a:rPr lang="fr-FR" sz="1400" dirty="0"/>
              <a:t>de Développement et de Solidarité Municipal (FODEM) a été créé par arrêté municipal </a:t>
            </a:r>
            <a:r>
              <a:rPr lang="fr-FR" sz="1400" dirty="0" smtClean="0"/>
              <a:t>N°00433 </a:t>
            </a:r>
            <a:r>
              <a:rPr lang="fr-FR" sz="1400" dirty="0"/>
              <a:t>du 21 janvier 2010. Le FODEM est une structure de refinancement des Systèmes Financiers </a:t>
            </a:r>
            <a:r>
              <a:rPr lang="fr-FR" sz="1400" dirty="0" smtClean="0"/>
              <a:t>Décentralisés </a:t>
            </a:r>
            <a:r>
              <a:rPr lang="fr-FR" sz="1400" dirty="0"/>
              <a:t>(SFD) éligibles aux critères </a:t>
            </a:r>
            <a:r>
              <a:rPr lang="fr-FR" sz="1400" dirty="0" smtClean="0"/>
              <a:t>définis. Elle </a:t>
            </a:r>
            <a:r>
              <a:rPr lang="fr-FR" sz="1400" dirty="0"/>
              <a:t>a été créée par la ville de Dakar et la zone d’intervention se limite </a:t>
            </a:r>
            <a:r>
              <a:rPr lang="fr-FR" sz="1400" dirty="0" smtClean="0"/>
              <a:t>aux 19 </a:t>
            </a:r>
            <a:r>
              <a:rPr lang="fr-FR" sz="1400" dirty="0"/>
              <a:t>collectivités territoriales de la ville de Dakar. </a:t>
            </a:r>
            <a:r>
              <a:rPr lang="fr-FR" sz="1400" dirty="0" smtClean="0"/>
              <a:t>Elle </a:t>
            </a:r>
            <a:r>
              <a:rPr lang="fr-FR" sz="1400" dirty="0"/>
              <a:t>vise à contribuer activement à la création d’emplois et de revenus durables à travers le renforcement des compétences et l’accompagnement financier de </a:t>
            </a:r>
            <a:r>
              <a:rPr lang="fr-FR" sz="1400" dirty="0" smtClean="0"/>
              <a:t>micro-entreprises </a:t>
            </a:r>
            <a:r>
              <a:rPr lang="fr-FR" sz="1400" dirty="0"/>
              <a:t>de </a:t>
            </a:r>
            <a:r>
              <a:rPr lang="fr-FR" sz="1400" dirty="0" smtClean="0"/>
              <a:t>jeunes </a:t>
            </a:r>
            <a:r>
              <a:rPr lang="fr-FR" sz="1400" dirty="0"/>
              <a:t>et </a:t>
            </a:r>
            <a:r>
              <a:rPr lang="fr-FR" sz="1400" dirty="0" smtClean="0"/>
              <a:t>de </a:t>
            </a:r>
            <a:r>
              <a:rPr lang="fr-FR" sz="1400" dirty="0"/>
              <a:t>femmes, </a:t>
            </a:r>
            <a:r>
              <a:rPr lang="fr-FR" sz="1400" dirty="0" smtClean="0"/>
              <a:t>d’entreprises sociales, et de </a:t>
            </a:r>
            <a:r>
              <a:rPr lang="fr-FR" sz="1400" dirty="0"/>
              <a:t>projets menés en lien avec l’Economie Sociale et Solidaire dans le cadre du RACTES. </a:t>
            </a:r>
            <a:endParaRPr lang="fr-CA" sz="1400" dirty="0"/>
          </a:p>
        </p:txBody>
      </p:sp>
      <p:pic>
        <p:nvPicPr>
          <p:cNvPr id="3" name="그림 2"/>
          <p:cNvPicPr>
            <a:picLocks noChangeAspect="1"/>
          </p:cNvPicPr>
          <p:nvPr/>
        </p:nvPicPr>
        <p:blipFill rotWithShape="1">
          <a:blip r:embed="rId2">
            <a:extLst>
              <a:ext uri="{28A0092B-C50C-407E-A947-70E740481C1C}">
                <a14:useLocalDpi xmlns:a14="http://schemas.microsoft.com/office/drawing/2010/main" val="0"/>
              </a:ext>
            </a:extLst>
          </a:blip>
          <a:srcRect l="1371" t="1014" b="37740"/>
          <a:stretch/>
        </p:blipFill>
        <p:spPr>
          <a:xfrm>
            <a:off x="1571880" y="1669527"/>
            <a:ext cx="3410505" cy="3137568"/>
          </a:xfrm>
          <a:prstGeom prst="rect">
            <a:avLst/>
          </a:prstGeom>
          <a:ln>
            <a:solidFill>
              <a:schemeClr val="tx1"/>
            </a:solidFill>
          </a:ln>
          <a:effectLst>
            <a:outerShdw blurRad="50800" dist="38100" dir="2700000" algn="tl" rotWithShape="0">
              <a:schemeClr val="tx2">
                <a:alpha val="40000"/>
              </a:schemeClr>
            </a:outerShdw>
          </a:effectLst>
        </p:spPr>
      </p:pic>
      <p:pic>
        <p:nvPicPr>
          <p:cNvPr id="4" name="그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863" y="5780867"/>
            <a:ext cx="1239300" cy="674179"/>
          </a:xfrm>
          <a:prstGeom prst="rect">
            <a:avLst/>
          </a:prstGeom>
        </p:spPr>
      </p:pic>
      <p:pic>
        <p:nvPicPr>
          <p:cNvPr id="5" name="그림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7223" y="5194427"/>
            <a:ext cx="1759817" cy="337464"/>
          </a:xfrm>
          <a:prstGeom prst="rect">
            <a:avLst/>
          </a:prstGeom>
        </p:spPr>
      </p:pic>
      <p:pic>
        <p:nvPicPr>
          <p:cNvPr id="6" name="그림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9393" y="5716927"/>
            <a:ext cx="1195659" cy="802057"/>
          </a:xfrm>
          <a:prstGeom prst="rect">
            <a:avLst/>
          </a:prstGeom>
        </p:spPr>
      </p:pic>
    </p:spTree>
    <p:extLst>
      <p:ext uri="{BB962C8B-B14F-4D97-AF65-F5344CB8AC3E}">
        <p14:creationId xmlns:p14="http://schemas.microsoft.com/office/powerpoint/2010/main" val="33378315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D13D2C4-E84A-4C3D-86EE-B2616C8B9579}"/>
              </a:ext>
            </a:extLst>
          </p:cNvPr>
          <p:cNvSpPr>
            <a:spLocks noGrp="1"/>
          </p:cNvSpPr>
          <p:nvPr>
            <p:ph type="title"/>
          </p:nvPr>
        </p:nvSpPr>
        <p:spPr>
          <a:xfrm>
            <a:off x="1251678" y="382385"/>
            <a:ext cx="10178322" cy="1105452"/>
          </a:xfrm>
        </p:spPr>
        <p:txBody>
          <a:bodyPr>
            <a:noAutofit/>
          </a:bodyPr>
          <a:lstStyle/>
          <a:p>
            <a:pPr algn="ctr"/>
            <a:r>
              <a:rPr lang="en-US" sz="3400" dirty="0" smtClean="0">
                <a:solidFill>
                  <a:schemeClr val="tx1"/>
                </a:solidFill>
              </a:rPr>
              <a:t>A </a:t>
            </a:r>
            <a:r>
              <a:rPr lang="en-US" sz="3400" dirty="0" err="1" smtClean="0">
                <a:solidFill>
                  <a:schemeClr val="tx1"/>
                </a:solidFill>
              </a:rPr>
              <a:t>quels</a:t>
            </a:r>
            <a:r>
              <a:rPr lang="en-US" sz="3400" dirty="0" smtClean="0">
                <a:solidFill>
                  <a:schemeClr val="tx1"/>
                </a:solidFill>
              </a:rPr>
              <a:t> </a:t>
            </a:r>
            <a:r>
              <a:rPr lang="en-US" sz="3400" dirty="0" err="1" smtClean="0">
                <a:solidFill>
                  <a:schemeClr val="tx1"/>
                </a:solidFill>
              </a:rPr>
              <a:t>défis</a:t>
            </a:r>
            <a:r>
              <a:rPr lang="en-US" sz="3400" dirty="0" smtClean="0">
                <a:solidFill>
                  <a:schemeClr val="tx1"/>
                </a:solidFill>
              </a:rPr>
              <a:t> </a:t>
            </a:r>
            <a:r>
              <a:rPr lang="en-US" sz="3400" dirty="0" err="1" smtClean="0">
                <a:solidFill>
                  <a:schemeClr val="tx1"/>
                </a:solidFill>
              </a:rPr>
              <a:t>l’ess</a:t>
            </a:r>
            <a:r>
              <a:rPr lang="en-US" sz="3400" dirty="0" smtClean="0">
                <a:solidFill>
                  <a:schemeClr val="tx1"/>
                </a:solidFill>
              </a:rPr>
              <a:t> au </a:t>
            </a:r>
            <a:r>
              <a:rPr lang="en-US" sz="3400" dirty="0" err="1" smtClean="0">
                <a:solidFill>
                  <a:schemeClr val="tx1"/>
                </a:solidFill>
              </a:rPr>
              <a:t>niveau</a:t>
            </a:r>
            <a:r>
              <a:rPr lang="en-US" sz="3400" dirty="0" smtClean="0">
                <a:solidFill>
                  <a:schemeClr val="tx1"/>
                </a:solidFill>
              </a:rPr>
              <a:t> de la </a:t>
            </a:r>
            <a:r>
              <a:rPr lang="en-US" sz="3400" dirty="0" err="1" smtClean="0">
                <a:solidFill>
                  <a:schemeClr val="tx1"/>
                </a:solidFill>
              </a:rPr>
              <a:t>ville</a:t>
            </a:r>
            <a:r>
              <a:rPr lang="en-US" sz="3400" dirty="0" smtClean="0">
                <a:solidFill>
                  <a:schemeClr val="tx1"/>
                </a:solidFill>
              </a:rPr>
              <a:t> de </a:t>
            </a:r>
            <a:r>
              <a:rPr lang="en-US" sz="3400" dirty="0" err="1" smtClean="0">
                <a:solidFill>
                  <a:schemeClr val="tx1"/>
                </a:solidFill>
              </a:rPr>
              <a:t>dakar</a:t>
            </a:r>
            <a:r>
              <a:rPr lang="en-US" sz="3400" dirty="0" smtClean="0">
                <a:solidFill>
                  <a:schemeClr val="tx1"/>
                </a:solidFill>
              </a:rPr>
              <a:t> fait-</a:t>
            </a:r>
            <a:r>
              <a:rPr lang="en-US" sz="3400" dirty="0" err="1" smtClean="0">
                <a:solidFill>
                  <a:schemeClr val="tx1"/>
                </a:solidFill>
              </a:rPr>
              <a:t>elle</a:t>
            </a:r>
            <a:r>
              <a:rPr lang="en-US" sz="3400" dirty="0" smtClean="0">
                <a:solidFill>
                  <a:schemeClr val="tx1"/>
                </a:solidFill>
              </a:rPr>
              <a:t> face </a:t>
            </a:r>
            <a:r>
              <a:rPr lang="en-US" sz="3400" dirty="0" err="1" smtClean="0">
                <a:solidFill>
                  <a:schemeClr val="tx1"/>
                </a:solidFill>
              </a:rPr>
              <a:t>dans</a:t>
            </a:r>
            <a:r>
              <a:rPr lang="en-US" sz="3400" dirty="0" smtClean="0">
                <a:solidFill>
                  <a:schemeClr val="tx1"/>
                </a:solidFill>
              </a:rPr>
              <a:t> le </a:t>
            </a:r>
            <a:r>
              <a:rPr lang="en-US" sz="3400" dirty="0" err="1" smtClean="0">
                <a:solidFill>
                  <a:schemeClr val="tx1"/>
                </a:solidFill>
              </a:rPr>
              <a:t>contexte</a:t>
            </a:r>
            <a:r>
              <a:rPr lang="en-US" sz="3400" dirty="0" smtClean="0">
                <a:solidFill>
                  <a:schemeClr val="tx1"/>
                </a:solidFill>
              </a:rPr>
              <a:t> du covid-19? (1)</a:t>
            </a:r>
            <a:endParaRPr lang="en-US" sz="3400" dirty="0">
              <a:solidFill>
                <a:schemeClr val="tx1"/>
              </a:solidFill>
            </a:endParaRPr>
          </a:p>
        </p:txBody>
      </p:sp>
      <p:sp>
        <p:nvSpPr>
          <p:cNvPr id="7" name="Content Placeholder 6">
            <a:extLst>
              <a:ext uri="{FF2B5EF4-FFF2-40B4-BE49-F238E27FC236}">
                <a16:creationId xmlns:a16="http://schemas.microsoft.com/office/drawing/2014/main" xmlns="" id="{FFB7EAE7-6E26-4471-AD30-0892F0C3973C}"/>
              </a:ext>
            </a:extLst>
          </p:cNvPr>
          <p:cNvSpPr>
            <a:spLocks noGrp="1"/>
          </p:cNvSpPr>
          <p:nvPr>
            <p:ph idx="1"/>
          </p:nvPr>
        </p:nvSpPr>
        <p:spPr>
          <a:xfrm>
            <a:off x="1251678" y="2053526"/>
            <a:ext cx="10178322" cy="4037307"/>
          </a:xfrm>
        </p:spPr>
        <p:txBody>
          <a:bodyPr>
            <a:noAutofit/>
          </a:bodyPr>
          <a:lstStyle/>
          <a:p>
            <a:pPr algn="just">
              <a:lnSpc>
                <a:spcPct val="100000"/>
              </a:lnSpc>
              <a:defRPr/>
            </a:pPr>
            <a:r>
              <a:rPr lang="fr-CA" sz="2200" b="1" dirty="0"/>
              <a:t>Défi #1: Mettre en </a:t>
            </a:r>
            <a:r>
              <a:rPr lang="fr-FR" sz="2200" b="1" dirty="0"/>
              <a:t>œuvre un plan de soutien à la résilience des acteurs de l’ESS pour supporter le choc et l’impact du </a:t>
            </a:r>
            <a:r>
              <a:rPr lang="fr-FR" sz="2200" b="1" dirty="0" smtClean="0"/>
              <a:t>COVID-19</a:t>
            </a:r>
            <a:endParaRPr lang="fr-CA" sz="2200" b="1" dirty="0"/>
          </a:p>
          <a:p>
            <a:pPr lvl="1" algn="just">
              <a:lnSpc>
                <a:spcPct val="100000"/>
              </a:lnSpc>
              <a:defRPr/>
            </a:pPr>
            <a:r>
              <a:rPr lang="fr-FR" sz="2200" dirty="0"/>
              <a:t>P</a:t>
            </a:r>
            <a:r>
              <a:rPr lang="fr-FR" sz="2200" dirty="0" smtClean="0"/>
              <a:t>rendre </a:t>
            </a:r>
            <a:r>
              <a:rPr lang="fr-FR" sz="2200" dirty="0"/>
              <a:t>des mesures d’urgence prenant en compte la vulnérabilité des entreprises sociales de l’ESS pour leur permettre d’assurer leur </a:t>
            </a:r>
            <a:r>
              <a:rPr lang="fr-FR" sz="2200" dirty="0" smtClean="0"/>
              <a:t>viabilité;</a:t>
            </a:r>
            <a:endParaRPr lang="fr-FR" sz="2200" dirty="0"/>
          </a:p>
          <a:p>
            <a:pPr lvl="1" algn="just">
              <a:lnSpc>
                <a:spcPct val="100000"/>
              </a:lnSpc>
              <a:defRPr/>
            </a:pPr>
            <a:r>
              <a:rPr lang="fr-FR" sz="2200" dirty="0" smtClean="0"/>
              <a:t>Prendre </a:t>
            </a:r>
            <a:r>
              <a:rPr lang="fr-FR" sz="2200" dirty="0"/>
              <a:t>des mesures de relance et de structuration de l’ESS </a:t>
            </a:r>
            <a:r>
              <a:rPr lang="fr-FR" sz="2200" dirty="0" smtClean="0"/>
              <a:t>à </a:t>
            </a:r>
            <a:r>
              <a:rPr lang="fr-FR" sz="2200" dirty="0"/>
              <a:t>court et moyen termes </a:t>
            </a:r>
            <a:r>
              <a:rPr lang="fr-FR" sz="2200" dirty="0" smtClean="0"/>
              <a:t>en </a:t>
            </a:r>
            <a:r>
              <a:rPr lang="fr-FR" sz="2200" dirty="0"/>
              <a:t>anticipant sur un plan de relance post </a:t>
            </a:r>
            <a:r>
              <a:rPr lang="fr-FR" sz="2200" dirty="0" smtClean="0"/>
              <a:t>COVID-19 </a:t>
            </a:r>
            <a:r>
              <a:rPr lang="fr-FR" sz="2200" dirty="0"/>
              <a:t>de grande </a:t>
            </a:r>
            <a:r>
              <a:rPr lang="fr-FR" sz="2200" dirty="0" smtClean="0"/>
              <a:t>envergure;</a:t>
            </a:r>
            <a:endParaRPr lang="fr-FR" sz="2200" dirty="0"/>
          </a:p>
          <a:p>
            <a:pPr lvl="1" algn="just">
              <a:lnSpc>
                <a:spcPct val="100000"/>
              </a:lnSpc>
              <a:defRPr/>
            </a:pPr>
            <a:r>
              <a:rPr lang="fr-FR" sz="2200" dirty="0" smtClean="0"/>
              <a:t>Inciter </a:t>
            </a:r>
            <a:r>
              <a:rPr lang="fr-FR" sz="2200" dirty="0"/>
              <a:t>les entreprises sociales à développer des biens et des services adaptés à renforcer la résilience des communautés (exemple des e</a:t>
            </a:r>
            <a:r>
              <a:rPr lang="fr-FR" sz="2200" dirty="0" smtClean="0"/>
              <a:t>ntrepreneurs </a:t>
            </a:r>
            <a:r>
              <a:rPr lang="fr-FR" sz="2200" dirty="0"/>
              <a:t>sociaux de la Couveuse d’Entreprise pour la Promotion de l’Emploi par la </a:t>
            </a:r>
            <a:r>
              <a:rPr lang="fr-FR" sz="2200" dirty="0" smtClean="0"/>
              <a:t>Micro-entreprise CEPEM - </a:t>
            </a:r>
            <a:r>
              <a:rPr lang="fr-FR" sz="2200" dirty="0"/>
              <a:t>Incubateur d’Entreprises de la Ville de Dakar</a:t>
            </a:r>
            <a:r>
              <a:rPr lang="fr-FR" sz="2200" dirty="0" smtClean="0"/>
              <a:t>)</a:t>
            </a:r>
            <a:endParaRPr lang="fr-FR" sz="2200" dirty="0"/>
          </a:p>
        </p:txBody>
      </p:sp>
    </p:spTree>
    <p:extLst>
      <p:ext uri="{BB962C8B-B14F-4D97-AF65-F5344CB8AC3E}">
        <p14:creationId xmlns:p14="http://schemas.microsoft.com/office/powerpoint/2010/main" val="1826556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D13D2C4-E84A-4C3D-86EE-B2616C8B9579}"/>
              </a:ext>
            </a:extLst>
          </p:cNvPr>
          <p:cNvSpPr>
            <a:spLocks noGrp="1"/>
          </p:cNvSpPr>
          <p:nvPr>
            <p:ph type="title"/>
          </p:nvPr>
        </p:nvSpPr>
        <p:spPr>
          <a:xfrm>
            <a:off x="1251678" y="382385"/>
            <a:ext cx="10178322" cy="1105452"/>
          </a:xfrm>
        </p:spPr>
        <p:txBody>
          <a:bodyPr>
            <a:noAutofit/>
          </a:bodyPr>
          <a:lstStyle/>
          <a:p>
            <a:pPr algn="ctr"/>
            <a:r>
              <a:rPr lang="en-US" sz="3400" dirty="0" smtClean="0">
                <a:solidFill>
                  <a:schemeClr val="tx1"/>
                </a:solidFill>
              </a:rPr>
              <a:t>A </a:t>
            </a:r>
            <a:r>
              <a:rPr lang="en-US" sz="3400" dirty="0" err="1" smtClean="0">
                <a:solidFill>
                  <a:schemeClr val="tx1"/>
                </a:solidFill>
              </a:rPr>
              <a:t>quels</a:t>
            </a:r>
            <a:r>
              <a:rPr lang="en-US" sz="3400" dirty="0" smtClean="0">
                <a:solidFill>
                  <a:schemeClr val="tx1"/>
                </a:solidFill>
              </a:rPr>
              <a:t> </a:t>
            </a:r>
            <a:r>
              <a:rPr lang="en-US" sz="3400" dirty="0" err="1" smtClean="0">
                <a:solidFill>
                  <a:schemeClr val="tx1"/>
                </a:solidFill>
              </a:rPr>
              <a:t>défis</a:t>
            </a:r>
            <a:r>
              <a:rPr lang="en-US" sz="3400" dirty="0" smtClean="0">
                <a:solidFill>
                  <a:schemeClr val="tx1"/>
                </a:solidFill>
              </a:rPr>
              <a:t> </a:t>
            </a:r>
            <a:r>
              <a:rPr lang="en-US" sz="3400" dirty="0" err="1" smtClean="0">
                <a:solidFill>
                  <a:schemeClr val="tx1"/>
                </a:solidFill>
              </a:rPr>
              <a:t>l’ess</a:t>
            </a:r>
            <a:r>
              <a:rPr lang="en-US" sz="3400" dirty="0" smtClean="0">
                <a:solidFill>
                  <a:schemeClr val="tx1"/>
                </a:solidFill>
              </a:rPr>
              <a:t> au </a:t>
            </a:r>
            <a:r>
              <a:rPr lang="en-US" sz="3400" dirty="0" err="1" smtClean="0">
                <a:solidFill>
                  <a:schemeClr val="tx1"/>
                </a:solidFill>
              </a:rPr>
              <a:t>niveau</a:t>
            </a:r>
            <a:r>
              <a:rPr lang="en-US" sz="3400" dirty="0" smtClean="0">
                <a:solidFill>
                  <a:schemeClr val="tx1"/>
                </a:solidFill>
              </a:rPr>
              <a:t> de la </a:t>
            </a:r>
            <a:r>
              <a:rPr lang="en-US" sz="3400" dirty="0" err="1" smtClean="0">
                <a:solidFill>
                  <a:schemeClr val="tx1"/>
                </a:solidFill>
              </a:rPr>
              <a:t>ville</a:t>
            </a:r>
            <a:r>
              <a:rPr lang="en-US" sz="3400" dirty="0" smtClean="0">
                <a:solidFill>
                  <a:schemeClr val="tx1"/>
                </a:solidFill>
              </a:rPr>
              <a:t> de </a:t>
            </a:r>
            <a:r>
              <a:rPr lang="en-US" sz="3400" dirty="0" err="1" smtClean="0">
                <a:solidFill>
                  <a:schemeClr val="tx1"/>
                </a:solidFill>
              </a:rPr>
              <a:t>dakar</a:t>
            </a:r>
            <a:r>
              <a:rPr lang="en-US" sz="3400" dirty="0" smtClean="0">
                <a:solidFill>
                  <a:schemeClr val="tx1"/>
                </a:solidFill>
              </a:rPr>
              <a:t> fait-</a:t>
            </a:r>
            <a:r>
              <a:rPr lang="en-US" sz="3400" dirty="0" err="1" smtClean="0">
                <a:solidFill>
                  <a:schemeClr val="tx1"/>
                </a:solidFill>
              </a:rPr>
              <a:t>elle</a:t>
            </a:r>
            <a:r>
              <a:rPr lang="en-US" sz="3400" dirty="0" smtClean="0">
                <a:solidFill>
                  <a:schemeClr val="tx1"/>
                </a:solidFill>
              </a:rPr>
              <a:t> face </a:t>
            </a:r>
            <a:r>
              <a:rPr lang="en-US" sz="3400" dirty="0" err="1" smtClean="0">
                <a:solidFill>
                  <a:schemeClr val="tx1"/>
                </a:solidFill>
              </a:rPr>
              <a:t>dans</a:t>
            </a:r>
            <a:r>
              <a:rPr lang="en-US" sz="3400" dirty="0" smtClean="0">
                <a:solidFill>
                  <a:schemeClr val="tx1"/>
                </a:solidFill>
              </a:rPr>
              <a:t> le </a:t>
            </a:r>
            <a:r>
              <a:rPr lang="en-US" sz="3400" dirty="0" err="1" smtClean="0">
                <a:solidFill>
                  <a:schemeClr val="tx1"/>
                </a:solidFill>
              </a:rPr>
              <a:t>contexte</a:t>
            </a:r>
            <a:r>
              <a:rPr lang="en-US" sz="3400" dirty="0" smtClean="0">
                <a:solidFill>
                  <a:schemeClr val="tx1"/>
                </a:solidFill>
              </a:rPr>
              <a:t> du covid-19? (2)</a:t>
            </a:r>
            <a:endParaRPr lang="en-US" sz="3400" dirty="0">
              <a:solidFill>
                <a:schemeClr val="tx1"/>
              </a:solidFill>
            </a:endParaRPr>
          </a:p>
        </p:txBody>
      </p:sp>
      <p:sp>
        <p:nvSpPr>
          <p:cNvPr id="7" name="Content Placeholder 6">
            <a:extLst>
              <a:ext uri="{FF2B5EF4-FFF2-40B4-BE49-F238E27FC236}">
                <a16:creationId xmlns:a16="http://schemas.microsoft.com/office/drawing/2014/main" xmlns="" id="{FFB7EAE7-6E26-4471-AD30-0892F0C3973C}"/>
              </a:ext>
            </a:extLst>
          </p:cNvPr>
          <p:cNvSpPr>
            <a:spLocks noGrp="1"/>
          </p:cNvSpPr>
          <p:nvPr>
            <p:ph idx="1"/>
          </p:nvPr>
        </p:nvSpPr>
        <p:spPr>
          <a:xfrm>
            <a:off x="1251678" y="2053526"/>
            <a:ext cx="10178322" cy="4037307"/>
          </a:xfrm>
        </p:spPr>
        <p:txBody>
          <a:bodyPr>
            <a:noAutofit/>
          </a:bodyPr>
          <a:lstStyle/>
          <a:p>
            <a:pPr algn="just">
              <a:lnSpc>
                <a:spcPct val="100000"/>
              </a:lnSpc>
              <a:defRPr/>
            </a:pPr>
            <a:r>
              <a:rPr lang="fr-CA" sz="2200" b="1" dirty="0"/>
              <a:t>Défi #</a:t>
            </a:r>
            <a:r>
              <a:rPr lang="fr-CA" sz="2200" b="1" dirty="0" smtClean="0"/>
              <a:t>2: </a:t>
            </a:r>
            <a:r>
              <a:rPr lang="fr-FR" sz="2200" b="1" dirty="0"/>
              <a:t>Définir un cadre juridique des entreprises sociales pour les restructurer et les réorganiser </a:t>
            </a:r>
          </a:p>
          <a:p>
            <a:pPr lvl="1" algn="just">
              <a:lnSpc>
                <a:spcPct val="100000"/>
              </a:lnSpc>
              <a:defRPr/>
            </a:pPr>
            <a:r>
              <a:rPr lang="fr-FR" sz="2200" dirty="0"/>
              <a:t>Voter la Lettre Sectorielle de la Politique de l’ESS (validation technique effective)</a:t>
            </a:r>
          </a:p>
          <a:p>
            <a:pPr lvl="1" algn="just">
              <a:lnSpc>
                <a:spcPct val="100000"/>
              </a:lnSpc>
              <a:defRPr/>
            </a:pPr>
            <a:r>
              <a:rPr lang="fr-FR" sz="2200" dirty="0"/>
              <a:t>Elaborer et mettre en œuvre le Plan de Développement Local de l’ESS de la ville de Dakar</a:t>
            </a:r>
          </a:p>
          <a:p>
            <a:pPr algn="just">
              <a:lnSpc>
                <a:spcPct val="100000"/>
              </a:lnSpc>
              <a:defRPr/>
            </a:pPr>
            <a:r>
              <a:rPr lang="fr-CA" sz="2200" b="1" dirty="0"/>
              <a:t>Défi #</a:t>
            </a:r>
            <a:r>
              <a:rPr lang="fr-CA" sz="2200" b="1" dirty="0" smtClean="0"/>
              <a:t>3:  </a:t>
            </a:r>
            <a:r>
              <a:rPr lang="fr-FR" sz="2200" b="1" dirty="0"/>
              <a:t>Faciliter l’accès au marché public et aux ressources financières </a:t>
            </a:r>
          </a:p>
          <a:p>
            <a:pPr lvl="1" algn="just">
              <a:lnSpc>
                <a:spcPct val="100000"/>
              </a:lnSpc>
              <a:defRPr/>
            </a:pPr>
            <a:r>
              <a:rPr lang="fr-FR" sz="2200" dirty="0"/>
              <a:t>Accès direct à la commande </a:t>
            </a:r>
            <a:r>
              <a:rPr lang="fr-FR" sz="2200" dirty="0" smtClean="0"/>
              <a:t>publique </a:t>
            </a:r>
            <a:r>
              <a:rPr lang="fr-FR" sz="2200" dirty="0"/>
              <a:t>des entreprises sociales </a:t>
            </a:r>
          </a:p>
          <a:p>
            <a:pPr lvl="1" algn="just">
              <a:lnSpc>
                <a:spcPct val="100000"/>
              </a:lnSpc>
              <a:defRPr/>
            </a:pPr>
            <a:r>
              <a:rPr lang="fr-FR" sz="2200" dirty="0"/>
              <a:t>Faciliter l’accés des entreprises de l’ESS de la Ville de Dakar au dispositif de l’accord-cadre signé entre l’Etat du Sénégal et les banques dans sa gestion de la pandémie du coronavirus afin d’aider les entreprises en cette période de crise</a:t>
            </a:r>
          </a:p>
        </p:txBody>
      </p:sp>
    </p:spTree>
    <p:extLst>
      <p:ext uri="{BB962C8B-B14F-4D97-AF65-F5344CB8AC3E}">
        <p14:creationId xmlns:p14="http://schemas.microsoft.com/office/powerpoint/2010/main" val="3331539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C6BA94-A015-48DC-9739-DAAE7DB1D116}"/>
              </a:ext>
            </a:extLst>
          </p:cNvPr>
          <p:cNvSpPr>
            <a:spLocks noGrp="1"/>
          </p:cNvSpPr>
          <p:nvPr>
            <p:ph type="title"/>
          </p:nvPr>
        </p:nvSpPr>
        <p:spPr>
          <a:xfrm>
            <a:off x="1251678" y="382385"/>
            <a:ext cx="10178322" cy="640503"/>
          </a:xfrm>
        </p:spPr>
        <p:txBody>
          <a:bodyPr>
            <a:noAutofit/>
          </a:bodyPr>
          <a:lstStyle/>
          <a:p>
            <a:r>
              <a:rPr lang="en-US" sz="3600" dirty="0" err="1" smtClean="0"/>
              <a:t>Modératrice</a:t>
            </a: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endParaRPr lang="en-US" sz="3600" dirty="0"/>
          </a:p>
        </p:txBody>
      </p:sp>
      <p:sp>
        <p:nvSpPr>
          <p:cNvPr id="7" name="Title 1">
            <a:extLst>
              <a:ext uri="{FF2B5EF4-FFF2-40B4-BE49-F238E27FC236}">
                <a16:creationId xmlns:a16="http://schemas.microsoft.com/office/drawing/2014/main" xmlns="" id="{F4C6BA94-A015-48DC-9739-DAAE7DB1D116}"/>
              </a:ext>
            </a:extLst>
          </p:cNvPr>
          <p:cNvSpPr txBox="1">
            <a:spLocks/>
          </p:cNvSpPr>
          <p:nvPr/>
        </p:nvSpPr>
        <p:spPr>
          <a:xfrm>
            <a:off x="5997844" y="1569118"/>
            <a:ext cx="5429574" cy="110804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sz="3600" dirty="0" smtClean="0">
                <a:solidFill>
                  <a:schemeClr val="tx1"/>
                </a:solidFill>
              </a:rPr>
              <a:t>Laurence </a:t>
            </a:r>
            <a:r>
              <a:rPr lang="en-US" sz="3600" dirty="0" err="1" smtClean="0">
                <a:solidFill>
                  <a:schemeClr val="tx1"/>
                </a:solidFill>
              </a:rPr>
              <a:t>Kwark</a:t>
            </a:r>
            <a:endParaRPr lang="en-US" sz="3600" dirty="0" smtClean="0">
              <a:solidFill>
                <a:schemeClr val="tx1"/>
              </a:solidFill>
            </a:endParaRPr>
          </a:p>
          <a:p>
            <a:endParaRPr lang="en-US" sz="3600" dirty="0">
              <a:solidFill>
                <a:schemeClr val="tx1"/>
              </a:solidFill>
            </a:endParaRPr>
          </a:p>
          <a:p>
            <a:r>
              <a:rPr lang="en-US" sz="3600" dirty="0" err="1" smtClean="0">
                <a:solidFill>
                  <a:schemeClr val="tx1"/>
                </a:solidFill>
              </a:rPr>
              <a:t>secrétaire</a:t>
            </a:r>
            <a:r>
              <a:rPr lang="en-US" sz="3600" dirty="0" smtClean="0">
                <a:solidFill>
                  <a:schemeClr val="tx1"/>
                </a:solidFill>
              </a:rPr>
              <a:t> </a:t>
            </a:r>
            <a:r>
              <a:rPr lang="en-US" sz="3600" dirty="0" err="1" smtClean="0">
                <a:solidFill>
                  <a:schemeClr val="tx1"/>
                </a:solidFill>
              </a:rPr>
              <a:t>générale</a:t>
            </a:r>
            <a:endParaRPr lang="en-US" sz="3600" dirty="0" smtClean="0">
              <a:solidFill>
                <a:schemeClr val="tx1"/>
              </a:solidFill>
            </a:endParaRPr>
          </a:p>
          <a:p>
            <a:endParaRPr lang="en-US" sz="3600" dirty="0" smtClean="0">
              <a:solidFill>
                <a:schemeClr val="tx1"/>
              </a:solidFill>
            </a:endParaRPr>
          </a:p>
          <a:p>
            <a:r>
              <a:rPr lang="en-US" sz="3600" dirty="0" smtClean="0">
                <a:solidFill>
                  <a:schemeClr val="tx1"/>
                </a:solidFill>
              </a:rPr>
              <a:t>forum </a:t>
            </a:r>
            <a:r>
              <a:rPr lang="en-US" sz="3600" dirty="0" err="1" smtClean="0">
                <a:solidFill>
                  <a:schemeClr val="tx1"/>
                </a:solidFill>
              </a:rPr>
              <a:t>mondial</a:t>
            </a:r>
            <a:r>
              <a:rPr lang="en-US" sz="3600" dirty="0" smtClean="0">
                <a:solidFill>
                  <a:schemeClr val="tx1"/>
                </a:solidFill>
              </a:rPr>
              <a:t> de </a:t>
            </a:r>
            <a:r>
              <a:rPr lang="en-US" sz="3600" dirty="0" err="1" smtClean="0">
                <a:solidFill>
                  <a:schemeClr val="tx1"/>
                </a:solidFill>
              </a:rPr>
              <a:t>l’économie</a:t>
            </a:r>
            <a:r>
              <a:rPr lang="en-US" sz="3600" dirty="0" smtClean="0">
                <a:solidFill>
                  <a:schemeClr val="tx1"/>
                </a:solidFill>
              </a:rPr>
              <a:t> </a:t>
            </a:r>
            <a:r>
              <a:rPr lang="en-US" sz="3600" dirty="0" err="1" smtClean="0">
                <a:solidFill>
                  <a:schemeClr val="tx1"/>
                </a:solidFill>
              </a:rPr>
              <a:t>sociale</a:t>
            </a:r>
            <a:r>
              <a:rPr lang="en-US" sz="3600" dirty="0" smtClean="0">
                <a:solidFill>
                  <a:schemeClr val="tx1"/>
                </a:solidFill>
              </a:rPr>
              <a:t> (</a:t>
            </a:r>
            <a:r>
              <a:rPr lang="en-US" sz="3600" dirty="0" err="1" smtClean="0">
                <a:solidFill>
                  <a:schemeClr val="tx1"/>
                </a:solidFill>
              </a:rPr>
              <a:t>gsef</a:t>
            </a:r>
            <a:r>
              <a:rPr lang="en-US" sz="3600" dirty="0" smtClean="0">
                <a:solidFill>
                  <a:schemeClr val="tx1"/>
                </a:solidFill>
              </a:rPr>
              <a:t>)</a:t>
            </a:r>
            <a:r>
              <a:rPr lang="en-US" sz="3600" dirty="0" smtClean="0"/>
              <a:t/>
            </a:r>
            <a:br>
              <a:rPr lang="en-US" sz="3600" dirty="0" smtClean="0"/>
            </a:br>
            <a:endParaRPr lang="en-US" sz="3600" dirty="0"/>
          </a:p>
        </p:txBody>
      </p:sp>
      <p:pic>
        <p:nvPicPr>
          <p:cNvPr id="4" name="그림 3"/>
          <p:cNvPicPr>
            <a:picLocks noChangeAspect="1"/>
          </p:cNvPicPr>
          <p:nvPr/>
        </p:nvPicPr>
        <p:blipFill rotWithShape="1">
          <a:blip r:embed="rId2">
            <a:extLst>
              <a:ext uri="{28A0092B-C50C-407E-A947-70E740481C1C}">
                <a14:useLocalDpi xmlns:a14="http://schemas.microsoft.com/office/drawing/2010/main" val="0"/>
              </a:ext>
            </a:extLst>
          </a:blip>
          <a:srcRect l="15546" t="15028" r="15598" b="5043"/>
          <a:stretch/>
        </p:blipFill>
        <p:spPr>
          <a:xfrm>
            <a:off x="1326586" y="1569118"/>
            <a:ext cx="4192292" cy="3649852"/>
          </a:xfrm>
          <a:prstGeom prst="rect">
            <a:avLst/>
          </a:prstGeom>
          <a:ln>
            <a:solidFill>
              <a:schemeClr val="tx1"/>
            </a:solidFill>
          </a:ln>
          <a:effectLst>
            <a:outerShdw blurRad="50800" dist="38100" dir="2700000" algn="tl" rotWithShape="0">
              <a:schemeClr val="tx2">
                <a:alpha val="40000"/>
              </a:schemeClr>
            </a:outerShdw>
          </a:effectLst>
        </p:spPr>
      </p:pic>
    </p:spTree>
    <p:extLst>
      <p:ext uri="{BB962C8B-B14F-4D97-AF65-F5344CB8AC3E}">
        <p14:creationId xmlns:p14="http://schemas.microsoft.com/office/powerpoint/2010/main" val="3849528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D13D2C4-E84A-4C3D-86EE-B2616C8B9579}"/>
              </a:ext>
            </a:extLst>
          </p:cNvPr>
          <p:cNvSpPr>
            <a:spLocks noGrp="1"/>
          </p:cNvSpPr>
          <p:nvPr>
            <p:ph type="title"/>
          </p:nvPr>
        </p:nvSpPr>
        <p:spPr/>
        <p:txBody>
          <a:bodyPr>
            <a:normAutofit/>
          </a:bodyPr>
          <a:lstStyle/>
          <a:p>
            <a:pPr algn="ctr"/>
            <a:r>
              <a:rPr lang="en-US" sz="4200" dirty="0" smtClean="0">
                <a:solidFill>
                  <a:schemeClr val="tx1"/>
                </a:solidFill>
              </a:rPr>
              <a:t>INITIATIVES MISES EN OEUVRE au </a:t>
            </a:r>
            <a:r>
              <a:rPr lang="en-US" sz="4200" dirty="0" err="1" smtClean="0">
                <a:solidFill>
                  <a:schemeClr val="tx1"/>
                </a:solidFill>
              </a:rPr>
              <a:t>niveau</a:t>
            </a:r>
            <a:r>
              <a:rPr lang="en-US" sz="4200" dirty="0" smtClean="0">
                <a:solidFill>
                  <a:schemeClr val="tx1"/>
                </a:solidFill>
              </a:rPr>
              <a:t> de la </a:t>
            </a:r>
            <a:r>
              <a:rPr lang="en-US" sz="4200" dirty="0" err="1" smtClean="0">
                <a:solidFill>
                  <a:schemeClr val="tx1"/>
                </a:solidFill>
              </a:rPr>
              <a:t>ville</a:t>
            </a:r>
            <a:r>
              <a:rPr lang="en-US" sz="4200" dirty="0" smtClean="0">
                <a:solidFill>
                  <a:schemeClr val="tx1"/>
                </a:solidFill>
              </a:rPr>
              <a:t> de </a:t>
            </a:r>
            <a:r>
              <a:rPr lang="en-US" sz="4200" dirty="0" err="1" smtClean="0">
                <a:solidFill>
                  <a:schemeClr val="tx1"/>
                </a:solidFill>
              </a:rPr>
              <a:t>dakar</a:t>
            </a:r>
            <a:r>
              <a:rPr lang="en-US" sz="4200" dirty="0" smtClean="0">
                <a:solidFill>
                  <a:schemeClr val="tx1"/>
                </a:solidFill>
              </a:rPr>
              <a:t> (1)</a:t>
            </a:r>
            <a:endParaRPr lang="en-US" sz="4200" dirty="0">
              <a:solidFill>
                <a:schemeClr val="tx1"/>
              </a:solidFill>
            </a:endParaRPr>
          </a:p>
        </p:txBody>
      </p:sp>
      <p:sp>
        <p:nvSpPr>
          <p:cNvPr id="7" name="Content Placeholder 6">
            <a:extLst>
              <a:ext uri="{FF2B5EF4-FFF2-40B4-BE49-F238E27FC236}">
                <a16:creationId xmlns:a16="http://schemas.microsoft.com/office/drawing/2014/main" xmlns="" id="{FFB7EAE7-6E26-4471-AD30-0892F0C3973C}"/>
              </a:ext>
            </a:extLst>
          </p:cNvPr>
          <p:cNvSpPr>
            <a:spLocks noGrp="1"/>
          </p:cNvSpPr>
          <p:nvPr>
            <p:ph idx="1"/>
          </p:nvPr>
        </p:nvSpPr>
        <p:spPr>
          <a:xfrm>
            <a:off x="1251678" y="2053526"/>
            <a:ext cx="10178322" cy="4037307"/>
          </a:xfrm>
        </p:spPr>
        <p:txBody>
          <a:bodyPr>
            <a:noAutofit/>
          </a:bodyPr>
          <a:lstStyle/>
          <a:p>
            <a:pPr lvl="0" algn="just">
              <a:lnSpc>
                <a:spcPct val="100000"/>
              </a:lnSpc>
            </a:pPr>
            <a:r>
              <a:rPr lang="fr-CA" sz="1700" b="1" dirty="0"/>
              <a:t>Initiative #1:  Accompagner les autorités étatiques au niveau social et sanitaire </a:t>
            </a:r>
            <a:r>
              <a:rPr lang="fr-CA" sz="1700" b="1" dirty="0" smtClean="0"/>
              <a:t>à </a:t>
            </a:r>
            <a:r>
              <a:rPr lang="fr-CA" sz="1700" b="1" dirty="0"/>
              <a:t>travers la Direction de l’Action Sociale et Sanitaire de la </a:t>
            </a:r>
            <a:r>
              <a:rPr lang="fr-CA" sz="1700" b="1" dirty="0" smtClean="0"/>
              <a:t> Ville </a:t>
            </a:r>
            <a:r>
              <a:rPr lang="fr-CA" sz="1700" b="1" dirty="0"/>
              <a:t>de Dakar</a:t>
            </a:r>
          </a:p>
          <a:p>
            <a:pPr lvl="1" algn="just">
              <a:lnSpc>
                <a:spcPct val="100000"/>
              </a:lnSpc>
            </a:pPr>
            <a:r>
              <a:rPr lang="fr-FR" sz="1700" dirty="0"/>
              <a:t>Un chèque de 100 millions de francs </a:t>
            </a:r>
            <a:r>
              <a:rPr lang="fr-FR" sz="1700" dirty="0" smtClean="0"/>
              <a:t>cfa correspondant </a:t>
            </a:r>
            <a:r>
              <a:rPr lang="fr-FR" sz="1700" dirty="0"/>
              <a:t>à </a:t>
            </a:r>
            <a:r>
              <a:rPr lang="fr-FR" sz="1700" dirty="0" smtClean="0"/>
              <a:t>152843 EUR remis </a:t>
            </a:r>
            <a:r>
              <a:rPr lang="fr-FR" sz="1700" dirty="0"/>
              <a:t>au M</a:t>
            </a:r>
            <a:r>
              <a:rPr lang="fr-FR" sz="1700" dirty="0" smtClean="0"/>
              <a:t>inistère </a:t>
            </a:r>
            <a:r>
              <a:rPr lang="fr-FR" sz="1700" dirty="0"/>
              <a:t>de la </a:t>
            </a:r>
            <a:r>
              <a:rPr lang="fr-FR" sz="1700" dirty="0" smtClean="0"/>
              <a:t>Santé</a:t>
            </a:r>
            <a:endParaRPr lang="fr-FR" sz="1700" dirty="0"/>
          </a:p>
          <a:p>
            <a:pPr lvl="1" algn="just">
              <a:lnSpc>
                <a:spcPct val="100000"/>
              </a:lnSpc>
            </a:pPr>
            <a:r>
              <a:rPr lang="fr-CA" sz="1700" dirty="0"/>
              <a:t>Des </a:t>
            </a:r>
            <a:r>
              <a:rPr lang="fr-CA" sz="1700" dirty="0" smtClean="0"/>
              <a:t>kits </a:t>
            </a:r>
            <a:r>
              <a:rPr lang="fr-FR" sz="1700" dirty="0"/>
              <a:t>sanitaires et médicaux aux 4 hôpitaux du département de Dakar référencés dans le cadre du plan national de riposte contre le </a:t>
            </a:r>
            <a:r>
              <a:rPr lang="fr-FR" sz="1700" dirty="0" smtClean="0"/>
              <a:t>COVID-19 </a:t>
            </a:r>
            <a:endParaRPr lang="fr-FR" sz="1700" dirty="0"/>
          </a:p>
          <a:p>
            <a:pPr lvl="0" algn="just">
              <a:lnSpc>
                <a:spcPct val="100000"/>
              </a:lnSpc>
            </a:pPr>
            <a:r>
              <a:rPr lang="fr-CA" sz="1700" b="1" dirty="0"/>
              <a:t>Initiative #2:  Soutenir les 19 communes </a:t>
            </a:r>
            <a:r>
              <a:rPr lang="fr-CA" sz="1700" b="1" dirty="0" smtClean="0"/>
              <a:t>vers </a:t>
            </a:r>
            <a:r>
              <a:rPr lang="fr-CA" sz="1700" b="1" dirty="0"/>
              <a:t>la préservation </a:t>
            </a:r>
            <a:r>
              <a:rPr lang="fr-CA" sz="1700" b="1" dirty="0" smtClean="0"/>
              <a:t>et </a:t>
            </a:r>
            <a:r>
              <a:rPr lang="fr-CA" sz="1700" b="1" dirty="0"/>
              <a:t>la relance de l’économie locale</a:t>
            </a:r>
          </a:p>
          <a:p>
            <a:pPr lvl="1" algn="just">
              <a:lnSpc>
                <a:spcPct val="100000"/>
              </a:lnSpc>
            </a:pPr>
            <a:r>
              <a:rPr lang="fr-FR" sz="1700" dirty="0"/>
              <a:t>Une réorganisation des marchés et des activités d’économie informelle et </a:t>
            </a:r>
            <a:r>
              <a:rPr lang="fr-FR" sz="1700" dirty="0" smtClean="0"/>
              <a:t>de l’ESS </a:t>
            </a:r>
            <a:endParaRPr lang="fr-FR" sz="1700" dirty="0"/>
          </a:p>
          <a:p>
            <a:pPr lvl="1" algn="just">
              <a:lnSpc>
                <a:spcPct val="100000"/>
              </a:lnSpc>
            </a:pPr>
            <a:r>
              <a:rPr lang="fr-FR" sz="1700" dirty="0"/>
              <a:t>La mise en place d’une unité dédiée spécifiquement aux opérations de désinfection </a:t>
            </a:r>
            <a:r>
              <a:rPr lang="fr-FR" sz="1700" dirty="0" smtClean="0"/>
              <a:t>avec </a:t>
            </a:r>
            <a:r>
              <a:rPr lang="fr-FR" sz="1700" dirty="0"/>
              <a:t>une nouvelle </a:t>
            </a:r>
            <a:r>
              <a:rPr lang="fr-FR" sz="1700" dirty="0" smtClean="0"/>
              <a:t>brigade </a:t>
            </a:r>
            <a:r>
              <a:rPr lang="fr-FR" sz="1700" dirty="0"/>
              <a:t>composée de volontaires de la Ville</a:t>
            </a:r>
          </a:p>
          <a:p>
            <a:pPr lvl="1" algn="just">
              <a:lnSpc>
                <a:spcPct val="100000"/>
              </a:lnSpc>
            </a:pPr>
            <a:r>
              <a:rPr lang="fr-FR" sz="1700" dirty="0"/>
              <a:t>Kits sanitaire et alimentaire en collaboration avec les acteurs associatifs et </a:t>
            </a:r>
            <a:r>
              <a:rPr lang="fr-FR" sz="1700" dirty="0" smtClean="0"/>
              <a:t>sociaux</a:t>
            </a:r>
            <a:r>
              <a:rPr lang="fr-FR" sz="1700" dirty="0"/>
              <a:t> </a:t>
            </a:r>
            <a:r>
              <a:rPr lang="fr-FR" sz="1700" dirty="0" smtClean="0"/>
              <a:t>(préachat de </a:t>
            </a:r>
            <a:r>
              <a:rPr lang="fr-FR" sz="1700" dirty="0"/>
              <a:t>produits des entreprises sociale de transformation), pour </a:t>
            </a:r>
            <a:r>
              <a:rPr lang="fr-FR" sz="1700" dirty="0" smtClean="0"/>
              <a:t>soutenir </a:t>
            </a:r>
            <a:r>
              <a:rPr lang="fr-FR" sz="1700" dirty="0"/>
              <a:t>la résilience des </a:t>
            </a:r>
            <a:r>
              <a:rPr lang="fr-FR" sz="1700" dirty="0" smtClean="0"/>
              <a:t>populations </a:t>
            </a:r>
            <a:endParaRPr lang="fr-FR" sz="1700" dirty="0"/>
          </a:p>
          <a:p>
            <a:pPr lvl="1" algn="just">
              <a:lnSpc>
                <a:spcPct val="100000"/>
              </a:lnSpc>
            </a:pPr>
            <a:r>
              <a:rPr lang="fr-FR" sz="1700" dirty="0"/>
              <a:t>Mis à disposition </a:t>
            </a:r>
            <a:r>
              <a:rPr lang="fr-FR" sz="1700" dirty="0" smtClean="0"/>
              <a:t>des </a:t>
            </a:r>
            <a:r>
              <a:rPr lang="fr-FR" sz="1700" dirty="0"/>
              <a:t>centres sociaux culturels qui ont servi à abriter </a:t>
            </a:r>
            <a:r>
              <a:rPr lang="fr-FR" sz="1700" dirty="0" smtClean="0"/>
              <a:t>et mettre en </a:t>
            </a:r>
            <a:r>
              <a:rPr lang="fr-FR" sz="1700" dirty="0"/>
              <a:t>confinement des enfants </a:t>
            </a:r>
            <a:r>
              <a:rPr lang="fr-FR" sz="1700" dirty="0" smtClean="0"/>
              <a:t>retirés </a:t>
            </a:r>
            <a:r>
              <a:rPr lang="fr-FR" sz="1700" dirty="0"/>
              <a:t>de la rue en partenariat avec les associations et acteurs de </a:t>
            </a:r>
            <a:r>
              <a:rPr lang="fr-FR" sz="1700" dirty="0" smtClean="0"/>
              <a:t>l’ESS</a:t>
            </a:r>
            <a:endParaRPr lang="fr-FR" sz="1700" dirty="0"/>
          </a:p>
        </p:txBody>
      </p:sp>
    </p:spTree>
    <p:extLst>
      <p:ext uri="{BB962C8B-B14F-4D97-AF65-F5344CB8AC3E}">
        <p14:creationId xmlns:p14="http://schemas.microsoft.com/office/powerpoint/2010/main" val="908326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D13D2C4-E84A-4C3D-86EE-B2616C8B9579}"/>
              </a:ext>
            </a:extLst>
          </p:cNvPr>
          <p:cNvSpPr>
            <a:spLocks noGrp="1"/>
          </p:cNvSpPr>
          <p:nvPr>
            <p:ph type="title"/>
          </p:nvPr>
        </p:nvSpPr>
        <p:spPr/>
        <p:txBody>
          <a:bodyPr>
            <a:normAutofit/>
          </a:bodyPr>
          <a:lstStyle/>
          <a:p>
            <a:pPr algn="ctr"/>
            <a:r>
              <a:rPr lang="en-US" sz="4200" dirty="0" smtClean="0">
                <a:solidFill>
                  <a:schemeClr val="tx1"/>
                </a:solidFill>
              </a:rPr>
              <a:t>INITIATIVES MISES EN OEUVRE au </a:t>
            </a:r>
            <a:r>
              <a:rPr lang="en-US" sz="4200" dirty="0" err="1" smtClean="0">
                <a:solidFill>
                  <a:schemeClr val="tx1"/>
                </a:solidFill>
              </a:rPr>
              <a:t>niveau</a:t>
            </a:r>
            <a:r>
              <a:rPr lang="en-US" sz="4200" dirty="0" smtClean="0">
                <a:solidFill>
                  <a:schemeClr val="tx1"/>
                </a:solidFill>
              </a:rPr>
              <a:t> de la </a:t>
            </a:r>
            <a:r>
              <a:rPr lang="en-US" sz="4200" dirty="0" err="1" smtClean="0">
                <a:solidFill>
                  <a:schemeClr val="tx1"/>
                </a:solidFill>
              </a:rPr>
              <a:t>ville</a:t>
            </a:r>
            <a:r>
              <a:rPr lang="en-US" sz="4200" dirty="0" smtClean="0">
                <a:solidFill>
                  <a:schemeClr val="tx1"/>
                </a:solidFill>
              </a:rPr>
              <a:t> de </a:t>
            </a:r>
            <a:r>
              <a:rPr lang="en-US" sz="4200" dirty="0" err="1" smtClean="0">
                <a:solidFill>
                  <a:schemeClr val="tx1"/>
                </a:solidFill>
              </a:rPr>
              <a:t>dakar</a:t>
            </a:r>
            <a:r>
              <a:rPr lang="en-US" sz="4200" dirty="0" smtClean="0">
                <a:solidFill>
                  <a:schemeClr val="tx1"/>
                </a:solidFill>
              </a:rPr>
              <a:t> (2)</a:t>
            </a:r>
            <a:endParaRPr lang="en-US" sz="4200" dirty="0">
              <a:solidFill>
                <a:schemeClr val="tx1"/>
              </a:solidFill>
            </a:endParaRPr>
          </a:p>
        </p:txBody>
      </p:sp>
      <p:sp>
        <p:nvSpPr>
          <p:cNvPr id="7" name="Content Placeholder 6">
            <a:extLst>
              <a:ext uri="{FF2B5EF4-FFF2-40B4-BE49-F238E27FC236}">
                <a16:creationId xmlns:a16="http://schemas.microsoft.com/office/drawing/2014/main" xmlns="" id="{FFB7EAE7-6E26-4471-AD30-0892F0C3973C}"/>
              </a:ext>
            </a:extLst>
          </p:cNvPr>
          <p:cNvSpPr>
            <a:spLocks noGrp="1"/>
          </p:cNvSpPr>
          <p:nvPr>
            <p:ph idx="1"/>
          </p:nvPr>
        </p:nvSpPr>
        <p:spPr>
          <a:xfrm>
            <a:off x="1251678" y="2053526"/>
            <a:ext cx="10178322" cy="4037307"/>
          </a:xfrm>
        </p:spPr>
        <p:txBody>
          <a:bodyPr>
            <a:noAutofit/>
          </a:bodyPr>
          <a:lstStyle/>
          <a:p>
            <a:pPr algn="just">
              <a:lnSpc>
                <a:spcPct val="100000"/>
              </a:lnSpc>
            </a:pPr>
            <a:r>
              <a:rPr lang="fr-CA" sz="2200" b="1" dirty="0"/>
              <a:t>Initiative #3: Renforcer les </a:t>
            </a:r>
            <a:r>
              <a:rPr lang="fr-CA" sz="2200" b="1" dirty="0" smtClean="0"/>
              <a:t>structures </a:t>
            </a:r>
            <a:r>
              <a:rPr lang="fr-CA" sz="2200" b="1" dirty="0"/>
              <a:t>d’ESS par la commande publique simplifiée</a:t>
            </a:r>
          </a:p>
          <a:p>
            <a:pPr lvl="1" algn="just">
              <a:lnSpc>
                <a:spcPct val="100000"/>
              </a:lnSpc>
            </a:pPr>
            <a:r>
              <a:rPr lang="fr-FR" sz="2200" dirty="0"/>
              <a:t>Aménager le cadre légal </a:t>
            </a:r>
            <a:r>
              <a:rPr lang="fr-FR" sz="2200" dirty="0" smtClean="0"/>
              <a:t>à </a:t>
            </a:r>
            <a:r>
              <a:rPr lang="fr-FR" sz="2200" dirty="0"/>
              <a:t>travers l'ordonnance </a:t>
            </a:r>
            <a:r>
              <a:rPr lang="fr-FR" sz="2200" dirty="0" smtClean="0"/>
              <a:t>relatif aux </a:t>
            </a:r>
            <a:r>
              <a:rPr lang="fr-FR" sz="2200" dirty="0"/>
              <a:t>mesures dérogatoires au fonctionnement des CT dans le contexte du </a:t>
            </a:r>
            <a:r>
              <a:rPr lang="fr-FR" sz="2200" cap="all" dirty="0" smtClean="0"/>
              <a:t>COVID-19</a:t>
            </a:r>
            <a:endParaRPr lang="fr-FR" sz="2200" cap="all" dirty="0"/>
          </a:p>
          <a:p>
            <a:pPr lvl="1" algn="just">
              <a:lnSpc>
                <a:spcPct val="100000"/>
              </a:lnSpc>
            </a:pPr>
            <a:r>
              <a:rPr lang="fr-FR" sz="2200" dirty="0"/>
              <a:t>Relancer les activités des entreprises sociales (artisanales, </a:t>
            </a:r>
            <a:r>
              <a:rPr lang="fr-FR" sz="2200" dirty="0" smtClean="0"/>
              <a:t>de transformation</a:t>
            </a:r>
            <a:r>
              <a:rPr lang="fr-FR" sz="2200" dirty="0"/>
              <a:t>,  </a:t>
            </a:r>
            <a:r>
              <a:rPr lang="fr-FR" sz="2200" dirty="0" smtClean="0"/>
              <a:t>d’innovation sociale…) </a:t>
            </a:r>
            <a:r>
              <a:rPr lang="fr-FR" sz="2200" dirty="0"/>
              <a:t>avec des </a:t>
            </a:r>
            <a:r>
              <a:rPr lang="fr-FR" sz="2200" dirty="0" smtClean="0"/>
              <a:t>commandes </a:t>
            </a:r>
            <a:r>
              <a:rPr lang="fr-FR" sz="2200" dirty="0"/>
              <a:t>directes aux entreprises sociales (de millions de masques artisanaux, préachat de produits alimentaires et </a:t>
            </a:r>
            <a:r>
              <a:rPr lang="fr-FR" sz="2200" dirty="0" smtClean="0"/>
              <a:t>d’hygiènes</a:t>
            </a:r>
            <a:r>
              <a:rPr lang="fr-FR" sz="2200" dirty="0"/>
              <a:t>, circuit court de distribution…. ) </a:t>
            </a:r>
          </a:p>
          <a:p>
            <a:pPr lvl="1" algn="just">
              <a:lnSpc>
                <a:spcPct val="100000"/>
              </a:lnSpc>
            </a:pPr>
            <a:r>
              <a:rPr lang="fr-FR" sz="2200" dirty="0"/>
              <a:t>Faciliter le financement direct d’urgence des entreprises </a:t>
            </a:r>
            <a:r>
              <a:rPr lang="fr-FR" sz="2200" dirty="0" smtClean="0"/>
              <a:t>de l’ESS à </a:t>
            </a:r>
            <a:r>
              <a:rPr lang="fr-FR" sz="2200" dirty="0"/>
              <a:t>travers les leviers financiers du FODEM</a:t>
            </a:r>
            <a:endParaRPr lang="fr-FR" sz="2200" b="1" i="1" u="sng" dirty="0"/>
          </a:p>
        </p:txBody>
      </p:sp>
    </p:spTree>
    <p:extLst>
      <p:ext uri="{BB962C8B-B14F-4D97-AF65-F5344CB8AC3E}">
        <p14:creationId xmlns:p14="http://schemas.microsoft.com/office/powerpoint/2010/main" val="3152923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D13D2C4-E84A-4C3D-86EE-B2616C8B9579}"/>
              </a:ext>
            </a:extLst>
          </p:cNvPr>
          <p:cNvSpPr>
            <a:spLocks noGrp="1"/>
          </p:cNvSpPr>
          <p:nvPr>
            <p:ph type="title"/>
          </p:nvPr>
        </p:nvSpPr>
        <p:spPr>
          <a:xfrm>
            <a:off x="1251678" y="382385"/>
            <a:ext cx="10178322" cy="945195"/>
          </a:xfrm>
        </p:spPr>
        <p:txBody>
          <a:bodyPr>
            <a:normAutofit/>
          </a:bodyPr>
          <a:lstStyle/>
          <a:p>
            <a:pPr algn="ctr"/>
            <a:r>
              <a:rPr lang="en-US" sz="4200" dirty="0" err="1" smtClean="0">
                <a:solidFill>
                  <a:schemeClr val="tx1"/>
                </a:solidFill>
              </a:rPr>
              <a:t>Stratégie</a:t>
            </a:r>
            <a:r>
              <a:rPr lang="en-US" sz="4200" dirty="0" smtClean="0">
                <a:solidFill>
                  <a:schemeClr val="tx1"/>
                </a:solidFill>
              </a:rPr>
              <a:t> </a:t>
            </a:r>
            <a:r>
              <a:rPr lang="en-US" sz="4200" dirty="0" err="1" smtClean="0">
                <a:solidFill>
                  <a:schemeClr val="tx1"/>
                </a:solidFill>
              </a:rPr>
              <a:t>globale</a:t>
            </a:r>
            <a:r>
              <a:rPr lang="en-US" sz="4200" dirty="0" smtClean="0">
                <a:solidFill>
                  <a:schemeClr val="tx1"/>
                </a:solidFill>
              </a:rPr>
              <a:t> pour </a:t>
            </a:r>
            <a:r>
              <a:rPr lang="en-US" sz="4200" dirty="0" err="1" smtClean="0">
                <a:solidFill>
                  <a:schemeClr val="tx1"/>
                </a:solidFill>
              </a:rPr>
              <a:t>l’ESS</a:t>
            </a:r>
            <a:r>
              <a:rPr lang="en-US" sz="4200" dirty="0" smtClean="0">
                <a:solidFill>
                  <a:schemeClr val="tx1"/>
                </a:solidFill>
              </a:rPr>
              <a:t> (1)</a:t>
            </a:r>
            <a:endParaRPr lang="en-US" sz="4200" dirty="0">
              <a:solidFill>
                <a:schemeClr val="tx1"/>
              </a:solidFill>
            </a:endParaRPr>
          </a:p>
        </p:txBody>
      </p:sp>
      <p:sp>
        <p:nvSpPr>
          <p:cNvPr id="7" name="Content Placeholder 6">
            <a:extLst>
              <a:ext uri="{FF2B5EF4-FFF2-40B4-BE49-F238E27FC236}">
                <a16:creationId xmlns:a16="http://schemas.microsoft.com/office/drawing/2014/main" xmlns="" id="{FFB7EAE7-6E26-4471-AD30-0892F0C3973C}"/>
              </a:ext>
            </a:extLst>
          </p:cNvPr>
          <p:cNvSpPr>
            <a:spLocks noGrp="1"/>
          </p:cNvSpPr>
          <p:nvPr>
            <p:ph idx="1"/>
          </p:nvPr>
        </p:nvSpPr>
        <p:spPr>
          <a:xfrm>
            <a:off x="1228430" y="1317356"/>
            <a:ext cx="10178322" cy="4037307"/>
          </a:xfrm>
        </p:spPr>
        <p:txBody>
          <a:bodyPr>
            <a:noAutofit/>
          </a:bodyPr>
          <a:lstStyle/>
          <a:p>
            <a:pPr marL="0" indent="0" algn="just">
              <a:buNone/>
              <a:defRPr/>
            </a:pPr>
            <a:r>
              <a:rPr lang="fr-FR" sz="1600" dirty="0"/>
              <a:t>La Ville de </a:t>
            </a:r>
            <a:r>
              <a:rPr lang="fr-FR" sz="1600" dirty="0" smtClean="0"/>
              <a:t>Dakar </a:t>
            </a:r>
            <a:r>
              <a:rPr lang="fr-FR" sz="1600" dirty="0"/>
              <a:t>a développé plusieurs stratégies pour lutter contre la propagation </a:t>
            </a:r>
            <a:r>
              <a:rPr lang="fr-FR" sz="1600" dirty="0" smtClean="0"/>
              <a:t>du COVID-19 </a:t>
            </a:r>
            <a:r>
              <a:rPr lang="fr-FR" sz="1600" dirty="0"/>
              <a:t>et appuyer les structures d’ESS de la Ville de Dakar nous pouvons en citer quelques unes et les résumer en </a:t>
            </a:r>
            <a:r>
              <a:rPr lang="fr-FR" sz="1600" dirty="0" smtClean="0"/>
              <a:t>SIX TEMPS:</a:t>
            </a:r>
            <a:endParaRPr lang="fr-FR" sz="1600" dirty="0"/>
          </a:p>
          <a:p>
            <a:pPr lvl="0" algn="just" fontAlgn="base">
              <a:spcAft>
                <a:spcPct val="0"/>
              </a:spcAft>
              <a:defRPr/>
            </a:pPr>
            <a:r>
              <a:rPr lang="fr-FR" sz="1600" b="1" dirty="0"/>
              <a:t>TEMPS 1: </a:t>
            </a:r>
            <a:r>
              <a:rPr lang="fr-FR" sz="1600" dirty="0" smtClean="0"/>
              <a:t>Définir </a:t>
            </a:r>
            <a:r>
              <a:rPr lang="fr-FR" sz="1600" dirty="0"/>
              <a:t>avec l’équipe municipale </a:t>
            </a:r>
            <a:r>
              <a:rPr lang="fr-FR" altLang="fr-FR" sz="1600" dirty="0"/>
              <a:t>un budget conséquent pour appuyer l’Etat dans sa volonté de sécurisation des élèves et personnels enseignants et administratifs afin de mettre à leur disposition des masques, des gants, du gel </a:t>
            </a:r>
            <a:r>
              <a:rPr lang="fr-FR" altLang="fr-FR" sz="1600" dirty="0" smtClean="0"/>
              <a:t>hydro-alcoolique, </a:t>
            </a:r>
            <a:r>
              <a:rPr lang="fr-FR" altLang="fr-FR" sz="1600" dirty="0"/>
              <a:t>des lave-mains et </a:t>
            </a:r>
            <a:r>
              <a:rPr lang="fr-FR" altLang="fr-FR" sz="1600" dirty="0" smtClean="0"/>
              <a:t>des </a:t>
            </a:r>
            <a:r>
              <a:rPr lang="fr-FR" altLang="fr-FR" sz="1600" dirty="0"/>
              <a:t>savons pour leur permettre de terminer l’année dans les meilleures conditions possibles</a:t>
            </a:r>
            <a:endParaRPr lang="fr-FR" sz="1600" b="1" dirty="0"/>
          </a:p>
          <a:p>
            <a:pPr algn="just">
              <a:defRPr/>
            </a:pPr>
            <a:r>
              <a:rPr lang="fr-FR" sz="1600" b="1" dirty="0"/>
              <a:t>TEMPS </a:t>
            </a:r>
            <a:r>
              <a:rPr lang="fr-FR" sz="1600" b="1" dirty="0" smtClean="0"/>
              <a:t>2: </a:t>
            </a:r>
            <a:r>
              <a:rPr lang="fr-FR" sz="1600" dirty="0" smtClean="0"/>
              <a:t>Rééchelonner </a:t>
            </a:r>
            <a:r>
              <a:rPr lang="fr-FR" sz="1600" dirty="0"/>
              <a:t>la durée de remboursement </a:t>
            </a:r>
            <a:r>
              <a:rPr lang="fr-FR" sz="1600" dirty="0" smtClean="0"/>
              <a:t>des entreprises sociales avec </a:t>
            </a:r>
            <a:r>
              <a:rPr lang="fr-FR" sz="1600" dirty="0"/>
              <a:t>les leviers financiers du FODEM et de la CEPEM </a:t>
            </a:r>
            <a:r>
              <a:rPr lang="fr-FR" sz="1600" dirty="0" smtClean="0"/>
              <a:t>pour prendre en compte cette </a:t>
            </a:r>
            <a:r>
              <a:rPr lang="fr-FR" sz="1600" dirty="0"/>
              <a:t>nouvelle donne liée à la </a:t>
            </a:r>
            <a:r>
              <a:rPr lang="fr-FR" sz="1600" dirty="0" smtClean="0"/>
              <a:t>COVID-19</a:t>
            </a:r>
            <a:endParaRPr lang="fr-FR" sz="1600" dirty="0"/>
          </a:p>
          <a:p>
            <a:pPr algn="just">
              <a:defRPr/>
            </a:pPr>
            <a:r>
              <a:rPr lang="fr-FR" sz="1600" b="1" dirty="0"/>
              <a:t> TEMPS </a:t>
            </a:r>
            <a:r>
              <a:rPr lang="fr-FR" sz="1600" b="1" dirty="0" smtClean="0"/>
              <a:t>3: </a:t>
            </a:r>
            <a:r>
              <a:rPr lang="fr-FR" sz="1600" dirty="0"/>
              <a:t>Mobiliser des </a:t>
            </a:r>
            <a:r>
              <a:rPr lang="fr-FR" sz="1600" dirty="0" smtClean="0"/>
              <a:t>fonds, avec </a:t>
            </a:r>
            <a:r>
              <a:rPr lang="fr-FR" sz="1600" dirty="0"/>
              <a:t>les partenaires de la </a:t>
            </a:r>
            <a:r>
              <a:rPr lang="fr-FR" sz="1600" b="1" dirty="0"/>
              <a:t>CEPEM </a:t>
            </a:r>
            <a:r>
              <a:rPr lang="fr-FR" sz="1600" dirty="0"/>
              <a:t>comme l’Association Internationale des Maires Francophones (</a:t>
            </a:r>
            <a:r>
              <a:rPr lang="fr-FR" sz="1600" dirty="0" smtClean="0"/>
              <a:t>AIMF), remis </a:t>
            </a:r>
            <a:r>
              <a:rPr lang="fr-FR" sz="1600" dirty="0"/>
              <a:t>aux entrepreneurs de la CEPEM afin de participer à l’effort de lutte de la Ville de Dakar contre la propagation du </a:t>
            </a:r>
            <a:r>
              <a:rPr lang="fr-FR" sz="1600" dirty="0" smtClean="0"/>
              <a:t>COVID-19 </a:t>
            </a:r>
            <a:endParaRPr lang="fr-FR" sz="1600" dirty="0"/>
          </a:p>
          <a:p>
            <a:pPr algn="just">
              <a:defRPr/>
            </a:pPr>
            <a:r>
              <a:rPr lang="fr-FR" sz="1600" b="1" dirty="0"/>
              <a:t>TEMPS 4 : </a:t>
            </a:r>
            <a:r>
              <a:rPr lang="fr-FR" sz="1600" dirty="0"/>
              <a:t>Permettre aux entrepreneurs de la </a:t>
            </a:r>
            <a:r>
              <a:rPr lang="fr-FR" sz="1600" b="1" dirty="0"/>
              <a:t>CEPEM </a:t>
            </a:r>
            <a:r>
              <a:rPr lang="fr-FR" sz="1600" dirty="0"/>
              <a:t>de se réinventer et d’adapter leur offre au contexte actuel </a:t>
            </a:r>
            <a:r>
              <a:rPr lang="fr-FR" sz="1600" dirty="0" smtClean="0"/>
              <a:t>du COVID-19 </a:t>
            </a:r>
            <a:r>
              <a:rPr lang="fr-FR" sz="1600" dirty="0"/>
              <a:t>(confection de masques, recyclage de déchets, confection de sac biodégradables, production de savon et d’eau de javel) </a:t>
            </a:r>
          </a:p>
          <a:p>
            <a:pPr>
              <a:defRPr/>
            </a:pPr>
            <a:r>
              <a:rPr lang="fr-FR" sz="1600" b="1" dirty="0"/>
              <a:t>TEMPS 5 : </a:t>
            </a:r>
            <a:r>
              <a:rPr lang="fr-FR" sz="1600" dirty="0"/>
              <a:t>Faciliter l’accès des entreprises sociales à la commande publique (commande </a:t>
            </a:r>
            <a:r>
              <a:rPr lang="fr-FR" sz="1600" dirty="0" smtClean="0"/>
              <a:t>de masques </a:t>
            </a:r>
            <a:r>
              <a:rPr lang="fr-FR" sz="1600" dirty="0"/>
              <a:t>confectionnées par des entreprises sociales, des acteurs de l’ESS</a:t>
            </a:r>
            <a:r>
              <a:rPr lang="fr-FR" sz="1600" dirty="0" smtClean="0"/>
              <a:t>)</a:t>
            </a:r>
            <a:endParaRPr lang="fr-FR" sz="1600" dirty="0"/>
          </a:p>
        </p:txBody>
      </p:sp>
    </p:spTree>
    <p:extLst>
      <p:ext uri="{BB962C8B-B14F-4D97-AF65-F5344CB8AC3E}">
        <p14:creationId xmlns:p14="http://schemas.microsoft.com/office/powerpoint/2010/main" val="1517403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D13D2C4-E84A-4C3D-86EE-B2616C8B9579}"/>
              </a:ext>
            </a:extLst>
          </p:cNvPr>
          <p:cNvSpPr>
            <a:spLocks noGrp="1"/>
          </p:cNvSpPr>
          <p:nvPr>
            <p:ph type="title"/>
          </p:nvPr>
        </p:nvSpPr>
        <p:spPr>
          <a:xfrm>
            <a:off x="1251678" y="382385"/>
            <a:ext cx="10178322" cy="945195"/>
          </a:xfrm>
        </p:spPr>
        <p:txBody>
          <a:bodyPr>
            <a:normAutofit/>
          </a:bodyPr>
          <a:lstStyle/>
          <a:p>
            <a:pPr algn="ctr"/>
            <a:r>
              <a:rPr lang="en-US" sz="4200" dirty="0" err="1" smtClean="0">
                <a:solidFill>
                  <a:schemeClr val="tx1"/>
                </a:solidFill>
              </a:rPr>
              <a:t>Stratégie</a:t>
            </a:r>
            <a:r>
              <a:rPr lang="en-US" sz="4200" dirty="0" smtClean="0">
                <a:solidFill>
                  <a:schemeClr val="tx1"/>
                </a:solidFill>
              </a:rPr>
              <a:t> </a:t>
            </a:r>
            <a:r>
              <a:rPr lang="en-US" sz="4200" dirty="0" err="1" smtClean="0">
                <a:solidFill>
                  <a:schemeClr val="tx1"/>
                </a:solidFill>
              </a:rPr>
              <a:t>globale</a:t>
            </a:r>
            <a:r>
              <a:rPr lang="en-US" sz="4200" dirty="0" smtClean="0">
                <a:solidFill>
                  <a:schemeClr val="tx1"/>
                </a:solidFill>
              </a:rPr>
              <a:t> pour </a:t>
            </a:r>
            <a:r>
              <a:rPr lang="en-US" sz="4200" dirty="0" err="1" smtClean="0">
                <a:solidFill>
                  <a:schemeClr val="tx1"/>
                </a:solidFill>
              </a:rPr>
              <a:t>l’ESS</a:t>
            </a:r>
            <a:r>
              <a:rPr lang="en-US" sz="4200" dirty="0" smtClean="0">
                <a:solidFill>
                  <a:schemeClr val="tx1"/>
                </a:solidFill>
              </a:rPr>
              <a:t> (2)</a:t>
            </a:r>
            <a:endParaRPr lang="en-US" sz="4200" dirty="0">
              <a:solidFill>
                <a:schemeClr val="tx1"/>
              </a:solidFill>
            </a:endParaRPr>
          </a:p>
        </p:txBody>
      </p:sp>
      <p:sp>
        <p:nvSpPr>
          <p:cNvPr id="7" name="Content Placeholder 6">
            <a:extLst>
              <a:ext uri="{FF2B5EF4-FFF2-40B4-BE49-F238E27FC236}">
                <a16:creationId xmlns:a16="http://schemas.microsoft.com/office/drawing/2014/main" xmlns="" id="{FFB7EAE7-6E26-4471-AD30-0892F0C3973C}"/>
              </a:ext>
            </a:extLst>
          </p:cNvPr>
          <p:cNvSpPr>
            <a:spLocks noGrp="1"/>
          </p:cNvSpPr>
          <p:nvPr>
            <p:ph idx="1"/>
          </p:nvPr>
        </p:nvSpPr>
        <p:spPr>
          <a:xfrm>
            <a:off x="1228430" y="1317356"/>
            <a:ext cx="10178322" cy="4037307"/>
          </a:xfrm>
        </p:spPr>
        <p:txBody>
          <a:bodyPr>
            <a:noAutofit/>
          </a:bodyPr>
          <a:lstStyle/>
          <a:p>
            <a:pPr>
              <a:defRPr/>
            </a:pPr>
            <a:r>
              <a:rPr lang="fr-FR" sz="1800" b="1" dirty="0"/>
              <a:t>TEMPS 6 : </a:t>
            </a:r>
            <a:r>
              <a:rPr lang="fr-FR" sz="1800" dirty="0"/>
              <a:t>Collaboration multi-acteurs:</a:t>
            </a:r>
          </a:p>
          <a:p>
            <a:pPr lvl="1" algn="just">
              <a:defRPr/>
            </a:pPr>
            <a:r>
              <a:rPr lang="fr-FR" dirty="0"/>
              <a:t>Réseau des Acteurs et Collectivités Territoriales </a:t>
            </a:r>
            <a:r>
              <a:rPr lang="fr-FR" dirty="0" smtClean="0"/>
              <a:t>pour l’ESS </a:t>
            </a:r>
            <a:r>
              <a:rPr lang="fr-FR" dirty="0"/>
              <a:t>(RACTES) « </a:t>
            </a:r>
            <a:r>
              <a:rPr lang="fr-FR" b="1" i="1" u="sng" dirty="0"/>
              <a:t>en cadre fédérateur des initiatives et mise à l’échelle »</a:t>
            </a:r>
            <a:r>
              <a:rPr lang="fr-FR" dirty="0"/>
              <a:t>,  qui a appuyé la stratégie, </a:t>
            </a:r>
            <a:r>
              <a:rPr lang="fr-FR" dirty="0" smtClean="0"/>
              <a:t>facilité </a:t>
            </a:r>
            <a:r>
              <a:rPr lang="fr-FR" dirty="0"/>
              <a:t>la mise en relation avec les acteurs de l’ESS dans les territoires, la capitalisation, le plaidoyer et l’influence aux politiques </a:t>
            </a:r>
            <a:r>
              <a:rPr lang="fr-FR" dirty="0" smtClean="0"/>
              <a:t>publiques;</a:t>
            </a:r>
            <a:endParaRPr lang="fr-FR" dirty="0"/>
          </a:p>
          <a:p>
            <a:pPr lvl="1" algn="just">
              <a:defRPr/>
            </a:pPr>
            <a:r>
              <a:rPr lang="fr-FR" dirty="0"/>
              <a:t>Les acteur de l’ESS et les collectivités territoriales « </a:t>
            </a:r>
            <a:r>
              <a:rPr lang="fr-FR" b="1" i="1" u="sng" dirty="0"/>
              <a:t>approche</a:t>
            </a:r>
            <a:r>
              <a:rPr lang="fr-FR" dirty="0"/>
              <a:t> </a:t>
            </a:r>
            <a:r>
              <a:rPr lang="fr-FR" b="1" i="1" u="sng" dirty="0"/>
              <a:t>en </a:t>
            </a:r>
            <a:r>
              <a:rPr lang="fr-FR" b="1" i="1" u="sng" dirty="0" smtClean="0"/>
              <a:t>co-construction</a:t>
            </a:r>
            <a:r>
              <a:rPr lang="fr-FR" b="1" i="1" u="sng" dirty="0"/>
              <a:t> »</a:t>
            </a:r>
            <a:r>
              <a:rPr lang="fr-FR" dirty="0"/>
              <a:t> : </a:t>
            </a:r>
            <a:r>
              <a:rPr lang="fr-FR" dirty="0" smtClean="0"/>
              <a:t>19 </a:t>
            </a:r>
            <a:r>
              <a:rPr lang="fr-FR" dirty="0"/>
              <a:t>collectivités territoriales,  les districts sanitaires, </a:t>
            </a:r>
            <a:r>
              <a:rPr lang="fr-FR" dirty="0" smtClean="0"/>
              <a:t>les collectifs </a:t>
            </a:r>
            <a:r>
              <a:rPr lang="fr-FR" dirty="0"/>
              <a:t>des délégués de </a:t>
            </a:r>
            <a:r>
              <a:rPr lang="fr-FR" dirty="0" smtClean="0"/>
              <a:t>marchés;  les ateliers </a:t>
            </a:r>
            <a:r>
              <a:rPr lang="fr-FR" dirty="0"/>
              <a:t>artisanaux, chefs entrepreneurs </a:t>
            </a:r>
            <a:r>
              <a:rPr lang="fr-FR" dirty="0" smtClean="0"/>
              <a:t>sociaux</a:t>
            </a:r>
            <a:r>
              <a:rPr lang="fr-FR" dirty="0"/>
              <a:t>;  </a:t>
            </a:r>
            <a:r>
              <a:rPr lang="fr-FR" dirty="0" smtClean="0"/>
              <a:t>les groupements </a:t>
            </a:r>
            <a:r>
              <a:rPr lang="fr-FR" dirty="0"/>
              <a:t>d’intérêt économique, coopératives et entreprises sociales des femmes transformatrices de produits locaux touchant 4235 femmes.  Cette approche est </a:t>
            </a:r>
            <a:r>
              <a:rPr lang="fr-FR" dirty="0" smtClean="0"/>
              <a:t>en train d’être </a:t>
            </a:r>
            <a:r>
              <a:rPr lang="fr-FR" dirty="0"/>
              <a:t>approfondie, dans le cadre de l’Etude menée par le RACTES et l’UNRISD qui permettra de la structurer et de l’intégrer dans le Plan de Développement Local de l’ESS de Dakar</a:t>
            </a:r>
            <a:endParaRPr lang="fr-FR" b="1" i="1" u="sng" dirty="0"/>
          </a:p>
        </p:txBody>
      </p:sp>
    </p:spTree>
    <p:extLst>
      <p:ext uri="{BB962C8B-B14F-4D97-AF65-F5344CB8AC3E}">
        <p14:creationId xmlns:p14="http://schemas.microsoft.com/office/powerpoint/2010/main" val="1649061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159696"/>
          </a:xfrm>
        </p:spPr>
        <p:txBody>
          <a:bodyPr>
            <a:noAutofit/>
          </a:bodyPr>
          <a:lstStyle/>
          <a:p>
            <a:pPr lvl="0" algn="ctr">
              <a:defRPr/>
            </a:pPr>
            <a:r>
              <a:rPr lang="fr-FR" altLang="ko-KR" sz="3600" b="1" dirty="0"/>
              <a:t>Défis et stratégies de soutien à l'ESS en période de crise du COVID-19</a:t>
            </a:r>
            <a:endParaRPr lang="en-US" altLang="ko-KR" sz="3600" b="1" dirty="0"/>
          </a:p>
        </p:txBody>
      </p:sp>
      <p:sp>
        <p:nvSpPr>
          <p:cNvPr id="8" name="Title 1"/>
          <p:cNvSpPr txBox="1">
            <a:spLocks/>
          </p:cNvSpPr>
          <p:nvPr/>
        </p:nvSpPr>
        <p:spPr>
          <a:xfrm>
            <a:off x="5145434" y="2459737"/>
            <a:ext cx="6173491" cy="21718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defRPr/>
            </a:pPr>
            <a:r>
              <a:rPr lang="fr-FR" altLang="ko-KR" sz="2800" b="1" dirty="0" smtClean="0">
                <a:solidFill>
                  <a:schemeClr val="tx1"/>
                </a:solidFill>
              </a:rPr>
              <a:t>JOHANNE Lavoie</a:t>
            </a:r>
          </a:p>
          <a:p>
            <a:pPr algn="ctr">
              <a:defRPr/>
            </a:pPr>
            <a:endParaRPr lang="fr-FR" altLang="ko-KR" sz="2800" b="1" dirty="0" smtClean="0">
              <a:solidFill>
                <a:schemeClr val="tx1"/>
              </a:solidFill>
            </a:endParaRPr>
          </a:p>
          <a:p>
            <a:pPr algn="ctr">
              <a:defRPr/>
            </a:pPr>
            <a:endParaRPr lang="fr-FR" altLang="ko-KR" sz="2500" b="1" dirty="0">
              <a:solidFill>
                <a:schemeClr val="tx1"/>
              </a:solidFill>
            </a:endParaRPr>
          </a:p>
          <a:p>
            <a:pPr algn="ctr">
              <a:defRPr/>
            </a:pPr>
            <a:r>
              <a:rPr lang="fr-FR" sz="2500" b="1" dirty="0" smtClean="0">
                <a:solidFill>
                  <a:schemeClr val="tx1"/>
                </a:solidFill>
              </a:rPr>
              <a:t>Commissaire à l’économie sociale</a:t>
            </a:r>
          </a:p>
          <a:p>
            <a:pPr algn="ctr">
              <a:defRPr/>
            </a:pPr>
            <a:endParaRPr lang="fr-FR" sz="2500" b="1" dirty="0">
              <a:solidFill>
                <a:schemeClr val="tx1"/>
              </a:solidFill>
            </a:endParaRPr>
          </a:p>
          <a:p>
            <a:pPr algn="ctr">
              <a:defRPr/>
            </a:pPr>
            <a:r>
              <a:rPr lang="fr-FR" altLang="ko-KR" sz="2500" b="1" dirty="0" smtClean="0">
                <a:solidFill>
                  <a:schemeClr val="tx1"/>
                </a:solidFill>
              </a:rPr>
              <a:t>Ville de montréal, Canada</a:t>
            </a:r>
          </a:p>
          <a:p>
            <a:pPr algn="ctr">
              <a:defRPr/>
            </a:pPr>
            <a:endParaRPr lang="fr-FR" altLang="ko-KR" sz="2200" b="1" dirty="0">
              <a:solidFill>
                <a:schemeClr val="tx1"/>
              </a:solidFill>
            </a:endParaRPr>
          </a:p>
          <a:p>
            <a:pPr algn="ctr">
              <a:defRPr/>
            </a:pPr>
            <a:endParaRPr lang="fr-FR" altLang="ko-KR" sz="2200" b="1" dirty="0" smtClean="0">
              <a:solidFill>
                <a:schemeClr val="tx1"/>
              </a:solidFill>
            </a:endParaRPr>
          </a:p>
          <a:p>
            <a:pPr algn="ctr">
              <a:defRPr/>
            </a:pPr>
            <a:endParaRPr lang="en-US" altLang="ko-KR" sz="2200" b="1" dirty="0">
              <a:solidFill>
                <a:schemeClr val="tx1"/>
              </a:solidFill>
            </a:endParaRPr>
          </a:p>
        </p:txBody>
      </p:sp>
      <p:pic>
        <p:nvPicPr>
          <p:cNvPr id="9" name="그림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2404" y="2175881"/>
            <a:ext cx="2268414" cy="2739575"/>
          </a:xfrm>
          <a:prstGeom prst="rect">
            <a:avLst/>
          </a:prstGeom>
          <a:ln>
            <a:solidFill>
              <a:schemeClr val="tx1"/>
            </a:solidFill>
          </a:ln>
          <a:effectLst>
            <a:outerShdw blurRad="50800" dist="38100" dir="2700000" algn="tl" rotWithShape="0">
              <a:schemeClr val="tx2">
                <a:alpha val="40000"/>
              </a:schemeClr>
            </a:outerShdw>
          </a:effectLst>
        </p:spPr>
      </p:pic>
      <p:pic>
        <p:nvPicPr>
          <p:cNvPr id="11" name="그림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923" y="5289326"/>
            <a:ext cx="2167375" cy="912579"/>
          </a:xfrm>
          <a:prstGeom prst="rect">
            <a:avLst/>
          </a:prstGeom>
        </p:spPr>
      </p:pic>
    </p:spTree>
    <p:extLst>
      <p:ext uri="{BB962C8B-B14F-4D97-AF65-F5344CB8AC3E}">
        <p14:creationId xmlns:p14="http://schemas.microsoft.com/office/powerpoint/2010/main" val="292665844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D13D2C4-E84A-4C3D-86EE-B2616C8B9579}"/>
              </a:ext>
            </a:extLst>
          </p:cNvPr>
          <p:cNvSpPr>
            <a:spLocks noGrp="1"/>
          </p:cNvSpPr>
          <p:nvPr>
            <p:ph type="title"/>
          </p:nvPr>
        </p:nvSpPr>
        <p:spPr>
          <a:xfrm>
            <a:off x="1251678" y="382385"/>
            <a:ext cx="10178322" cy="1105452"/>
          </a:xfrm>
        </p:spPr>
        <p:txBody>
          <a:bodyPr>
            <a:noAutofit/>
          </a:bodyPr>
          <a:lstStyle/>
          <a:p>
            <a:pPr algn="ctr"/>
            <a:r>
              <a:rPr lang="en-US" sz="3400" dirty="0" smtClean="0">
                <a:solidFill>
                  <a:schemeClr val="tx1"/>
                </a:solidFill>
              </a:rPr>
              <a:t>A </a:t>
            </a:r>
            <a:r>
              <a:rPr lang="en-US" sz="3400" dirty="0" err="1" smtClean="0">
                <a:solidFill>
                  <a:schemeClr val="tx1"/>
                </a:solidFill>
              </a:rPr>
              <a:t>quels</a:t>
            </a:r>
            <a:r>
              <a:rPr lang="en-US" sz="3400" dirty="0" smtClean="0">
                <a:solidFill>
                  <a:schemeClr val="tx1"/>
                </a:solidFill>
              </a:rPr>
              <a:t> </a:t>
            </a:r>
            <a:r>
              <a:rPr lang="en-US" sz="3400" dirty="0" err="1" smtClean="0">
                <a:solidFill>
                  <a:schemeClr val="tx1"/>
                </a:solidFill>
              </a:rPr>
              <a:t>défis</a:t>
            </a:r>
            <a:r>
              <a:rPr lang="en-US" sz="3400" dirty="0" smtClean="0">
                <a:solidFill>
                  <a:schemeClr val="tx1"/>
                </a:solidFill>
              </a:rPr>
              <a:t> </a:t>
            </a:r>
            <a:r>
              <a:rPr lang="en-US" sz="3400" dirty="0" err="1" smtClean="0">
                <a:solidFill>
                  <a:schemeClr val="tx1"/>
                </a:solidFill>
              </a:rPr>
              <a:t>l’ess</a:t>
            </a:r>
            <a:r>
              <a:rPr lang="en-US" sz="3400" dirty="0" smtClean="0">
                <a:solidFill>
                  <a:schemeClr val="tx1"/>
                </a:solidFill>
              </a:rPr>
              <a:t> fait-</a:t>
            </a:r>
            <a:r>
              <a:rPr lang="en-US" sz="3400" dirty="0" err="1" smtClean="0">
                <a:solidFill>
                  <a:schemeClr val="tx1"/>
                </a:solidFill>
              </a:rPr>
              <a:t>elle</a:t>
            </a:r>
            <a:r>
              <a:rPr lang="en-US" sz="3400" dirty="0" smtClean="0">
                <a:solidFill>
                  <a:schemeClr val="tx1"/>
                </a:solidFill>
              </a:rPr>
              <a:t> </a:t>
            </a:r>
            <a:r>
              <a:rPr lang="en-US" sz="3400" dirty="0" err="1" smtClean="0">
                <a:solidFill>
                  <a:schemeClr val="tx1"/>
                </a:solidFill>
              </a:rPr>
              <a:t>actuellement</a:t>
            </a:r>
            <a:r>
              <a:rPr lang="en-US" sz="3400" dirty="0" smtClean="0">
                <a:solidFill>
                  <a:schemeClr val="tx1"/>
                </a:solidFill>
              </a:rPr>
              <a:t> face à </a:t>
            </a:r>
            <a:r>
              <a:rPr lang="en-US" sz="3400" dirty="0" err="1" smtClean="0">
                <a:solidFill>
                  <a:schemeClr val="tx1"/>
                </a:solidFill>
              </a:rPr>
              <a:t>montréal</a:t>
            </a:r>
            <a:r>
              <a:rPr lang="en-US" sz="3400" dirty="0" smtClean="0">
                <a:solidFill>
                  <a:schemeClr val="tx1"/>
                </a:solidFill>
              </a:rPr>
              <a:t> </a:t>
            </a:r>
            <a:r>
              <a:rPr lang="en-US" sz="3400" dirty="0" err="1" smtClean="0">
                <a:solidFill>
                  <a:schemeClr val="tx1"/>
                </a:solidFill>
              </a:rPr>
              <a:t>dans</a:t>
            </a:r>
            <a:r>
              <a:rPr lang="en-US" sz="3400" dirty="0" smtClean="0">
                <a:solidFill>
                  <a:schemeClr val="tx1"/>
                </a:solidFill>
              </a:rPr>
              <a:t> le </a:t>
            </a:r>
            <a:r>
              <a:rPr lang="en-US" sz="3400" dirty="0" err="1" smtClean="0">
                <a:solidFill>
                  <a:schemeClr val="tx1"/>
                </a:solidFill>
              </a:rPr>
              <a:t>contexte</a:t>
            </a:r>
            <a:r>
              <a:rPr lang="en-US" sz="3400" dirty="0" smtClean="0">
                <a:solidFill>
                  <a:schemeClr val="tx1"/>
                </a:solidFill>
              </a:rPr>
              <a:t> du covid-19?</a:t>
            </a:r>
            <a:endParaRPr lang="en-US" sz="3400" dirty="0">
              <a:solidFill>
                <a:schemeClr val="tx1"/>
              </a:solidFill>
            </a:endParaRPr>
          </a:p>
        </p:txBody>
      </p:sp>
      <p:sp>
        <p:nvSpPr>
          <p:cNvPr id="7" name="Content Placeholder 6">
            <a:extLst>
              <a:ext uri="{FF2B5EF4-FFF2-40B4-BE49-F238E27FC236}">
                <a16:creationId xmlns:a16="http://schemas.microsoft.com/office/drawing/2014/main" xmlns="" id="{FFB7EAE7-6E26-4471-AD30-0892F0C3973C}"/>
              </a:ext>
            </a:extLst>
          </p:cNvPr>
          <p:cNvSpPr>
            <a:spLocks noGrp="1"/>
          </p:cNvSpPr>
          <p:nvPr>
            <p:ph idx="1"/>
          </p:nvPr>
        </p:nvSpPr>
        <p:spPr>
          <a:xfrm>
            <a:off x="1251678" y="2053526"/>
            <a:ext cx="10178322" cy="4037307"/>
          </a:xfrm>
        </p:spPr>
        <p:txBody>
          <a:bodyPr>
            <a:noAutofit/>
          </a:bodyPr>
          <a:lstStyle/>
          <a:p>
            <a:pPr algn="ctr">
              <a:buFont typeface="Arial" charset="0"/>
              <a:buNone/>
            </a:pPr>
            <a:r>
              <a:rPr lang="fr-CA" sz="2200" i="1" dirty="0"/>
              <a:t>Près de 3 000 entreprises collectives embauchent 68 000 personnes à Montréal</a:t>
            </a:r>
          </a:p>
          <a:p>
            <a:pPr algn="just">
              <a:spcBef>
                <a:spcPts val="1500"/>
              </a:spcBef>
            </a:pPr>
            <a:r>
              <a:rPr lang="fr-CA" sz="2200" b="1" dirty="0"/>
              <a:t>Défi #1</a:t>
            </a:r>
          </a:p>
          <a:p>
            <a:pPr lvl="1" algn="just"/>
            <a:r>
              <a:rPr lang="fr-CA" sz="2200" dirty="0"/>
              <a:t>Adapter son offre de produits et services dans un contexte de fragilisation financière causée par l’effondrement des marchés</a:t>
            </a:r>
          </a:p>
          <a:p>
            <a:pPr algn="just">
              <a:spcBef>
                <a:spcPts val="1500"/>
              </a:spcBef>
            </a:pPr>
            <a:r>
              <a:rPr lang="fr-CA" sz="2200" b="1" dirty="0"/>
              <a:t>Défi #2</a:t>
            </a:r>
          </a:p>
          <a:p>
            <a:pPr lvl="1" algn="just"/>
            <a:r>
              <a:rPr lang="fr-CA" sz="2200" dirty="0"/>
              <a:t>Maintenir une capacité productive alors que la main d’œuvre est rendue moins disponible par les mesures mises de l’avant pour lutter contre la pandémie et qu’il faut aménager des pratiques de travail respectueuses des critères de santé publique</a:t>
            </a:r>
          </a:p>
        </p:txBody>
      </p:sp>
    </p:spTree>
    <p:extLst>
      <p:ext uri="{BB962C8B-B14F-4D97-AF65-F5344CB8AC3E}">
        <p14:creationId xmlns:p14="http://schemas.microsoft.com/office/powerpoint/2010/main" val="1624700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D13D2C4-E84A-4C3D-86EE-B2616C8B9579}"/>
              </a:ext>
            </a:extLst>
          </p:cNvPr>
          <p:cNvSpPr>
            <a:spLocks noGrp="1"/>
          </p:cNvSpPr>
          <p:nvPr>
            <p:ph type="title"/>
          </p:nvPr>
        </p:nvSpPr>
        <p:spPr>
          <a:xfrm>
            <a:off x="1251678" y="382385"/>
            <a:ext cx="10178322" cy="826483"/>
          </a:xfrm>
        </p:spPr>
        <p:txBody>
          <a:bodyPr>
            <a:normAutofit/>
          </a:bodyPr>
          <a:lstStyle/>
          <a:p>
            <a:pPr algn="ctr"/>
            <a:r>
              <a:rPr lang="en-US" sz="4200" dirty="0" smtClean="0">
                <a:solidFill>
                  <a:schemeClr val="tx1"/>
                </a:solidFill>
              </a:rPr>
              <a:t>INITIATIVES MISES EN oeuvre</a:t>
            </a:r>
            <a:endParaRPr lang="en-US" sz="4200" dirty="0">
              <a:solidFill>
                <a:schemeClr val="tx1"/>
              </a:solidFill>
            </a:endParaRPr>
          </a:p>
        </p:txBody>
      </p:sp>
      <p:sp>
        <p:nvSpPr>
          <p:cNvPr id="7" name="Content Placeholder 6">
            <a:extLst>
              <a:ext uri="{FF2B5EF4-FFF2-40B4-BE49-F238E27FC236}">
                <a16:creationId xmlns:a16="http://schemas.microsoft.com/office/drawing/2014/main" xmlns="" id="{FFB7EAE7-6E26-4471-AD30-0892F0C3973C}"/>
              </a:ext>
            </a:extLst>
          </p:cNvPr>
          <p:cNvSpPr>
            <a:spLocks noGrp="1"/>
          </p:cNvSpPr>
          <p:nvPr>
            <p:ph idx="1"/>
          </p:nvPr>
        </p:nvSpPr>
        <p:spPr>
          <a:xfrm>
            <a:off x="1305922" y="1588577"/>
            <a:ext cx="10178322" cy="4037307"/>
          </a:xfrm>
        </p:spPr>
        <p:txBody>
          <a:bodyPr>
            <a:noAutofit/>
          </a:bodyPr>
          <a:lstStyle/>
          <a:p>
            <a:pPr algn="just"/>
            <a:r>
              <a:rPr lang="fr-CA" sz="2200" b="1" dirty="0"/>
              <a:t>Aide financière spécifique</a:t>
            </a:r>
            <a:endParaRPr lang="fr-CA" sz="2200" dirty="0"/>
          </a:p>
          <a:p>
            <a:pPr lvl="1" algn="just"/>
            <a:r>
              <a:rPr lang="fr-CA" sz="2200" dirty="0"/>
              <a:t>Réduction de la mise de fonds obligatoire (de 20% à 10%) au FDES</a:t>
            </a:r>
          </a:p>
          <a:p>
            <a:pPr algn="just"/>
            <a:r>
              <a:rPr lang="fr-CA" sz="2200" b="1" dirty="0"/>
              <a:t>Soutien psychologique</a:t>
            </a:r>
            <a:r>
              <a:rPr lang="fr-CA" sz="2200" dirty="0"/>
              <a:t> </a:t>
            </a:r>
            <a:r>
              <a:rPr lang="fr-CA" sz="2200" b="1" dirty="0"/>
              <a:t>aux dirigeants et employés</a:t>
            </a:r>
          </a:p>
          <a:p>
            <a:pPr lvl="1" algn="just"/>
            <a:r>
              <a:rPr lang="fr-CA" sz="2200" dirty="0"/>
              <a:t>Cycle de webinaires sur le stress et la santé psychologique </a:t>
            </a:r>
          </a:p>
          <a:p>
            <a:pPr lvl="1" algn="just"/>
            <a:r>
              <a:rPr lang="fr-CA" sz="2200" dirty="0"/>
              <a:t>Rencontres virtuelles d’entraide entre dirigeants</a:t>
            </a:r>
          </a:p>
          <a:p>
            <a:pPr algn="just"/>
            <a:r>
              <a:rPr lang="fr-CA" sz="2200" b="1" dirty="0"/>
              <a:t>Services-conseils</a:t>
            </a:r>
            <a:r>
              <a:rPr lang="fr-CA" sz="2200" dirty="0"/>
              <a:t> </a:t>
            </a:r>
            <a:r>
              <a:rPr lang="fr-CA" sz="2200" b="1" dirty="0"/>
              <a:t>et</a:t>
            </a:r>
            <a:r>
              <a:rPr lang="fr-CA" sz="2200" dirty="0"/>
              <a:t> </a:t>
            </a:r>
            <a:r>
              <a:rPr lang="fr-CA" sz="2200" b="1" dirty="0"/>
              <a:t>formation</a:t>
            </a:r>
          </a:p>
          <a:p>
            <a:pPr lvl="1" algn="just"/>
            <a:r>
              <a:rPr lang="fr-CA" sz="2200" dirty="0"/>
              <a:t>Diagnostic d’admissibilité aux diverses mesures gouvernementales</a:t>
            </a:r>
          </a:p>
          <a:p>
            <a:pPr lvl="1" algn="just"/>
            <a:r>
              <a:rPr lang="fr-CA" sz="2200" dirty="0"/>
              <a:t>Conseils juridiques, comptabilité et finance, accompagnement stratégique et opérationnel, technologies de l’information, relations publiques et communication</a:t>
            </a:r>
          </a:p>
          <a:p>
            <a:pPr lvl="1" algn="just"/>
            <a:r>
              <a:rPr lang="fr-CA" sz="2200" dirty="0"/>
              <a:t>Formation en gestion des ressources humaines et en implantation de mesures sanitaires en emploi</a:t>
            </a:r>
          </a:p>
        </p:txBody>
      </p:sp>
    </p:spTree>
    <p:extLst>
      <p:ext uri="{BB962C8B-B14F-4D97-AF65-F5344CB8AC3E}">
        <p14:creationId xmlns:p14="http://schemas.microsoft.com/office/powerpoint/2010/main" val="1370153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D13D2C4-E84A-4C3D-86EE-B2616C8B9579}"/>
              </a:ext>
            </a:extLst>
          </p:cNvPr>
          <p:cNvSpPr>
            <a:spLocks noGrp="1"/>
          </p:cNvSpPr>
          <p:nvPr>
            <p:ph type="title"/>
          </p:nvPr>
        </p:nvSpPr>
        <p:spPr>
          <a:xfrm>
            <a:off x="1251678" y="382385"/>
            <a:ext cx="10178322" cy="945195"/>
          </a:xfrm>
        </p:spPr>
        <p:txBody>
          <a:bodyPr>
            <a:normAutofit/>
          </a:bodyPr>
          <a:lstStyle/>
          <a:p>
            <a:pPr algn="ctr"/>
            <a:r>
              <a:rPr lang="en-US" sz="4200" dirty="0" err="1" smtClean="0">
                <a:solidFill>
                  <a:schemeClr val="tx1"/>
                </a:solidFill>
              </a:rPr>
              <a:t>Stratégie</a:t>
            </a:r>
            <a:r>
              <a:rPr lang="en-US" sz="4200" dirty="0" smtClean="0">
                <a:solidFill>
                  <a:schemeClr val="tx1"/>
                </a:solidFill>
              </a:rPr>
              <a:t> </a:t>
            </a:r>
            <a:r>
              <a:rPr lang="en-US" sz="4200" dirty="0" err="1" smtClean="0">
                <a:solidFill>
                  <a:schemeClr val="tx1"/>
                </a:solidFill>
              </a:rPr>
              <a:t>globale</a:t>
            </a:r>
            <a:r>
              <a:rPr lang="en-US" sz="4200" dirty="0" smtClean="0">
                <a:solidFill>
                  <a:schemeClr val="tx1"/>
                </a:solidFill>
              </a:rPr>
              <a:t> pour </a:t>
            </a:r>
            <a:r>
              <a:rPr lang="en-US" sz="4200" dirty="0" err="1" smtClean="0">
                <a:solidFill>
                  <a:schemeClr val="tx1"/>
                </a:solidFill>
              </a:rPr>
              <a:t>l’ESS</a:t>
            </a:r>
            <a:endParaRPr lang="en-US" sz="4200" dirty="0">
              <a:solidFill>
                <a:schemeClr val="tx1"/>
              </a:solidFill>
            </a:endParaRPr>
          </a:p>
        </p:txBody>
      </p:sp>
      <p:sp>
        <p:nvSpPr>
          <p:cNvPr id="7" name="Content Placeholder 6">
            <a:extLst>
              <a:ext uri="{FF2B5EF4-FFF2-40B4-BE49-F238E27FC236}">
                <a16:creationId xmlns:a16="http://schemas.microsoft.com/office/drawing/2014/main" xmlns="" id="{FFB7EAE7-6E26-4471-AD30-0892F0C3973C}"/>
              </a:ext>
            </a:extLst>
          </p:cNvPr>
          <p:cNvSpPr>
            <a:spLocks noGrp="1"/>
          </p:cNvSpPr>
          <p:nvPr>
            <p:ph idx="1"/>
          </p:nvPr>
        </p:nvSpPr>
        <p:spPr>
          <a:xfrm>
            <a:off x="1228430" y="1317356"/>
            <a:ext cx="10178322" cy="4037307"/>
          </a:xfrm>
        </p:spPr>
        <p:txBody>
          <a:bodyPr>
            <a:noAutofit/>
          </a:bodyPr>
          <a:lstStyle/>
          <a:p>
            <a:pPr algn="just"/>
            <a:r>
              <a:rPr lang="fr-CA" sz="2100" b="1" dirty="0"/>
              <a:t>Comité de relance économique de la Ville de Montréal</a:t>
            </a:r>
          </a:p>
          <a:p>
            <a:pPr lvl="1" algn="just"/>
            <a:r>
              <a:rPr lang="fr-CA" sz="2100" dirty="0"/>
              <a:t>Représentation de l’économie sociale à la table de la mairesse</a:t>
            </a:r>
          </a:p>
          <a:p>
            <a:pPr algn="just">
              <a:spcBef>
                <a:spcPts val="1500"/>
              </a:spcBef>
            </a:pPr>
            <a:r>
              <a:rPr lang="fr-CA" sz="2100" b="1" dirty="0"/>
              <a:t>Groupe de travail</a:t>
            </a:r>
            <a:r>
              <a:rPr lang="fr-CA" sz="2100" dirty="0"/>
              <a:t> - </a:t>
            </a:r>
            <a:r>
              <a:rPr lang="fr-CA" sz="2100" b="1" dirty="0"/>
              <a:t>Économie sociale du Service de </a:t>
            </a:r>
            <a:r>
              <a:rPr lang="fr-CA" sz="2100" b="1" dirty="0" smtClean="0"/>
              <a:t>développement économique</a:t>
            </a:r>
            <a:endParaRPr lang="fr-CA" sz="2100" b="1" dirty="0"/>
          </a:p>
          <a:p>
            <a:pPr lvl="1" algn="just"/>
            <a:r>
              <a:rPr lang="fr-CA" sz="2100" dirty="0"/>
              <a:t>Lieu d’information, d’échange, de coordination</a:t>
            </a:r>
          </a:p>
          <a:p>
            <a:pPr lvl="1" algn="just"/>
            <a:r>
              <a:rPr lang="fr-CA" sz="2100" dirty="0"/>
              <a:t>Entreprises, regroupements, financiers, fondations, accompagnateurs</a:t>
            </a:r>
          </a:p>
          <a:p>
            <a:pPr algn="just">
              <a:spcBef>
                <a:spcPts val="1500"/>
              </a:spcBef>
            </a:pPr>
            <a:r>
              <a:rPr lang="fr-CA" sz="2100" b="1" dirty="0"/>
              <a:t>Plan de relance économique de la Ville de Montréal</a:t>
            </a:r>
          </a:p>
          <a:p>
            <a:pPr lvl="1" algn="just"/>
            <a:r>
              <a:rPr lang="fr-CA" sz="2100" dirty="0"/>
              <a:t>Phase de relance court terme (en cours d’élaboration)</a:t>
            </a:r>
          </a:p>
          <a:p>
            <a:pPr lvl="2" algn="just"/>
            <a:r>
              <a:rPr lang="fr-CA" sz="2100" dirty="0"/>
              <a:t>Mesures à l’étude pour </a:t>
            </a:r>
            <a:r>
              <a:rPr lang="fr-CA" sz="2100" dirty="0" smtClean="0"/>
              <a:t>l’ESS: </a:t>
            </a:r>
            <a:r>
              <a:rPr lang="fr-CA" sz="2100" dirty="0"/>
              <a:t>financement, accompagnement et chantiers mobilisateurs</a:t>
            </a:r>
          </a:p>
          <a:p>
            <a:pPr lvl="1" algn="just"/>
            <a:r>
              <a:rPr lang="fr-CA" sz="2100" dirty="0"/>
              <a:t>Phase de relance moyen et long terme (à venir)</a:t>
            </a:r>
          </a:p>
        </p:txBody>
      </p:sp>
    </p:spTree>
    <p:extLst>
      <p:ext uri="{BB962C8B-B14F-4D97-AF65-F5344CB8AC3E}">
        <p14:creationId xmlns:p14="http://schemas.microsoft.com/office/powerpoint/2010/main" val="16480182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159696"/>
          </a:xfrm>
        </p:spPr>
        <p:txBody>
          <a:bodyPr>
            <a:noAutofit/>
          </a:bodyPr>
          <a:lstStyle/>
          <a:p>
            <a:pPr lvl="0" algn="ctr">
              <a:defRPr/>
            </a:pPr>
            <a:r>
              <a:rPr lang="fr-FR" altLang="ko-KR" sz="3600" b="1" dirty="0"/>
              <a:t>Défis et stratégies de soutien à l'ESS en période de crise du COVID-19</a:t>
            </a:r>
            <a:endParaRPr lang="en-US" altLang="ko-KR" sz="3600" b="1" dirty="0"/>
          </a:p>
        </p:txBody>
      </p:sp>
      <p:sp>
        <p:nvSpPr>
          <p:cNvPr id="8" name="Title 1"/>
          <p:cNvSpPr txBox="1">
            <a:spLocks/>
          </p:cNvSpPr>
          <p:nvPr/>
        </p:nvSpPr>
        <p:spPr>
          <a:xfrm>
            <a:off x="5145434" y="2513266"/>
            <a:ext cx="6173491" cy="21718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a:defRPr/>
            </a:pPr>
            <a:r>
              <a:rPr lang="fr-FR" altLang="ko-KR" sz="2500" b="1" dirty="0" smtClean="0">
                <a:solidFill>
                  <a:schemeClr val="tx1"/>
                </a:solidFill>
              </a:rPr>
              <a:t>Pascal duforestel</a:t>
            </a:r>
          </a:p>
          <a:p>
            <a:pPr algn="just">
              <a:defRPr/>
            </a:pPr>
            <a:endParaRPr lang="fr-FR" altLang="ko-KR" sz="2500" b="1" dirty="0">
              <a:solidFill>
                <a:schemeClr val="tx1"/>
              </a:solidFill>
            </a:endParaRPr>
          </a:p>
          <a:p>
            <a:pPr algn="just">
              <a:defRPr/>
            </a:pPr>
            <a:r>
              <a:rPr lang="fr-FR" sz="2000" b="1" dirty="0">
                <a:solidFill>
                  <a:schemeClr val="tx1"/>
                </a:solidFill>
              </a:rPr>
              <a:t>Conseiller délégué à l'ESS, Région </a:t>
            </a:r>
            <a:r>
              <a:rPr lang="fr-FR" sz="2000" b="1" dirty="0" smtClean="0">
                <a:solidFill>
                  <a:schemeClr val="tx1"/>
                </a:solidFill>
              </a:rPr>
              <a:t>Nouvelle-Aquitaine</a:t>
            </a:r>
          </a:p>
          <a:p>
            <a:pPr algn="just">
              <a:defRPr/>
            </a:pPr>
            <a:endParaRPr lang="fr-FR" sz="2000" b="1" dirty="0">
              <a:solidFill>
                <a:schemeClr val="tx1"/>
              </a:solidFill>
            </a:endParaRPr>
          </a:p>
          <a:p>
            <a:pPr algn="just">
              <a:defRPr/>
            </a:pPr>
            <a:r>
              <a:rPr lang="fr-FR" sz="2000" b="1" dirty="0" smtClean="0">
                <a:solidFill>
                  <a:schemeClr val="tx1"/>
                </a:solidFill>
              </a:rPr>
              <a:t>Vice-président, Réseau </a:t>
            </a:r>
            <a:r>
              <a:rPr lang="fr-FR" sz="2000" b="1" dirty="0">
                <a:solidFill>
                  <a:schemeClr val="tx1"/>
                </a:solidFill>
              </a:rPr>
              <a:t>des Collectivités Territoriales pour une Economie Solidaire (RTES), France</a:t>
            </a:r>
            <a:endParaRPr lang="fr-FR" altLang="ko-KR" sz="2200" b="1" dirty="0" smtClean="0">
              <a:solidFill>
                <a:schemeClr val="tx1"/>
              </a:solidFill>
            </a:endParaRPr>
          </a:p>
          <a:p>
            <a:pPr algn="ctr">
              <a:defRPr/>
            </a:pPr>
            <a:endParaRPr lang="fr-FR" altLang="ko-KR" sz="2200" b="1" dirty="0" smtClean="0">
              <a:solidFill>
                <a:schemeClr val="tx1"/>
              </a:solidFill>
            </a:endParaRPr>
          </a:p>
          <a:p>
            <a:pPr algn="ctr">
              <a:defRPr/>
            </a:pPr>
            <a:endParaRPr lang="en-US" altLang="ko-KR" sz="2200" b="1" dirty="0">
              <a:solidFill>
                <a:schemeClr val="tx1"/>
              </a:solidFill>
            </a:endParaRPr>
          </a:p>
        </p:txBody>
      </p:sp>
      <p:pic>
        <p:nvPicPr>
          <p:cNvPr id="3" name="그림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1594" y="2153089"/>
            <a:ext cx="2516087" cy="2516087"/>
          </a:xfrm>
          <a:prstGeom prst="rect">
            <a:avLst/>
          </a:prstGeom>
          <a:ln>
            <a:solidFill>
              <a:schemeClr val="tx1"/>
            </a:solidFill>
          </a:ln>
          <a:effectLst>
            <a:outerShdw blurRad="50800" dist="38100" dir="2700000" algn="tl" rotWithShape="0">
              <a:schemeClr val="tx2">
                <a:alpha val="40000"/>
              </a:schemeClr>
            </a:outerShdw>
          </a:effectLst>
        </p:spPr>
      </p:pic>
      <p:pic>
        <p:nvPicPr>
          <p:cNvPr id="5" name="그림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048" y="5106692"/>
            <a:ext cx="1909590" cy="1105552"/>
          </a:xfrm>
          <a:prstGeom prst="rect">
            <a:avLst/>
          </a:prstGeom>
        </p:spPr>
      </p:pic>
      <p:pic>
        <p:nvPicPr>
          <p:cNvPr id="6" name="그림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8806" y="5297364"/>
            <a:ext cx="1636629" cy="724208"/>
          </a:xfrm>
          <a:prstGeom prst="rect">
            <a:avLst/>
          </a:prstGeom>
        </p:spPr>
      </p:pic>
    </p:spTree>
    <p:extLst>
      <p:ext uri="{BB962C8B-B14F-4D97-AF65-F5344CB8AC3E}">
        <p14:creationId xmlns:p14="http://schemas.microsoft.com/office/powerpoint/2010/main" val="307402933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D13D2C4-E84A-4C3D-86EE-B2616C8B9579}"/>
              </a:ext>
            </a:extLst>
          </p:cNvPr>
          <p:cNvSpPr>
            <a:spLocks noGrp="1"/>
          </p:cNvSpPr>
          <p:nvPr>
            <p:ph type="title"/>
          </p:nvPr>
        </p:nvSpPr>
        <p:spPr>
          <a:xfrm>
            <a:off x="1251678" y="382385"/>
            <a:ext cx="10178322" cy="1105452"/>
          </a:xfrm>
        </p:spPr>
        <p:txBody>
          <a:bodyPr>
            <a:noAutofit/>
          </a:bodyPr>
          <a:lstStyle/>
          <a:p>
            <a:pPr algn="ctr"/>
            <a:r>
              <a:rPr lang="en-US" sz="3200" dirty="0" smtClean="0">
                <a:solidFill>
                  <a:schemeClr val="tx1"/>
                </a:solidFill>
              </a:rPr>
              <a:t>A </a:t>
            </a:r>
            <a:r>
              <a:rPr lang="en-US" sz="3200" dirty="0" err="1" smtClean="0">
                <a:solidFill>
                  <a:schemeClr val="tx1"/>
                </a:solidFill>
              </a:rPr>
              <a:t>quels</a:t>
            </a:r>
            <a:r>
              <a:rPr lang="en-US" sz="3200" dirty="0" smtClean="0">
                <a:solidFill>
                  <a:schemeClr val="tx1"/>
                </a:solidFill>
              </a:rPr>
              <a:t> </a:t>
            </a:r>
            <a:r>
              <a:rPr lang="en-US" sz="3200" dirty="0" err="1" smtClean="0">
                <a:solidFill>
                  <a:schemeClr val="tx1"/>
                </a:solidFill>
              </a:rPr>
              <a:t>défis</a:t>
            </a:r>
            <a:r>
              <a:rPr lang="en-US" sz="3200" dirty="0" smtClean="0">
                <a:solidFill>
                  <a:schemeClr val="tx1"/>
                </a:solidFill>
              </a:rPr>
              <a:t> </a:t>
            </a:r>
            <a:r>
              <a:rPr lang="en-US" sz="3200" dirty="0" err="1" smtClean="0">
                <a:solidFill>
                  <a:schemeClr val="tx1"/>
                </a:solidFill>
              </a:rPr>
              <a:t>l’ess</a:t>
            </a:r>
            <a:r>
              <a:rPr lang="en-US" sz="3200" dirty="0" smtClean="0">
                <a:solidFill>
                  <a:schemeClr val="tx1"/>
                </a:solidFill>
              </a:rPr>
              <a:t> fait-</a:t>
            </a:r>
            <a:r>
              <a:rPr lang="en-US" sz="3200" dirty="0" err="1" smtClean="0">
                <a:solidFill>
                  <a:schemeClr val="tx1"/>
                </a:solidFill>
              </a:rPr>
              <a:t>elle</a:t>
            </a:r>
            <a:r>
              <a:rPr lang="en-US" sz="3200" dirty="0" smtClean="0">
                <a:solidFill>
                  <a:schemeClr val="tx1"/>
                </a:solidFill>
              </a:rPr>
              <a:t> </a:t>
            </a:r>
            <a:r>
              <a:rPr lang="en-US" sz="3200" dirty="0" err="1" smtClean="0">
                <a:solidFill>
                  <a:schemeClr val="tx1"/>
                </a:solidFill>
              </a:rPr>
              <a:t>actuellement</a:t>
            </a:r>
            <a:r>
              <a:rPr lang="en-US" sz="3200" dirty="0" smtClean="0">
                <a:solidFill>
                  <a:schemeClr val="tx1"/>
                </a:solidFill>
              </a:rPr>
              <a:t> face au </a:t>
            </a:r>
            <a:r>
              <a:rPr lang="en-US" sz="3200" dirty="0" err="1" smtClean="0">
                <a:solidFill>
                  <a:schemeClr val="tx1"/>
                </a:solidFill>
              </a:rPr>
              <a:t>niveau</a:t>
            </a:r>
            <a:r>
              <a:rPr lang="en-US" sz="3200" dirty="0" smtClean="0">
                <a:solidFill>
                  <a:schemeClr val="tx1"/>
                </a:solidFill>
              </a:rPr>
              <a:t> de la </a:t>
            </a:r>
            <a:r>
              <a:rPr lang="en-US" sz="3200" dirty="0" err="1" smtClean="0">
                <a:solidFill>
                  <a:schemeClr val="tx1"/>
                </a:solidFill>
              </a:rPr>
              <a:t>région</a:t>
            </a:r>
            <a:r>
              <a:rPr lang="en-US" sz="3200" dirty="0" smtClean="0">
                <a:solidFill>
                  <a:schemeClr val="tx1"/>
                </a:solidFill>
              </a:rPr>
              <a:t> </a:t>
            </a:r>
            <a:r>
              <a:rPr lang="en-US" sz="3200" dirty="0" err="1" smtClean="0">
                <a:solidFill>
                  <a:schemeClr val="tx1"/>
                </a:solidFill>
              </a:rPr>
              <a:t>dans</a:t>
            </a:r>
            <a:r>
              <a:rPr lang="en-US" sz="3200" dirty="0" smtClean="0">
                <a:solidFill>
                  <a:schemeClr val="tx1"/>
                </a:solidFill>
              </a:rPr>
              <a:t> le </a:t>
            </a:r>
            <a:r>
              <a:rPr lang="en-US" sz="3200" dirty="0" err="1" smtClean="0">
                <a:solidFill>
                  <a:schemeClr val="tx1"/>
                </a:solidFill>
              </a:rPr>
              <a:t>contexte</a:t>
            </a:r>
            <a:r>
              <a:rPr lang="en-US" sz="3200" dirty="0" smtClean="0">
                <a:solidFill>
                  <a:schemeClr val="tx1"/>
                </a:solidFill>
              </a:rPr>
              <a:t> du covid-19?</a:t>
            </a:r>
            <a:endParaRPr lang="en-US" sz="3200" dirty="0">
              <a:solidFill>
                <a:schemeClr val="tx1"/>
              </a:solidFill>
            </a:endParaRPr>
          </a:p>
        </p:txBody>
      </p:sp>
      <p:sp>
        <p:nvSpPr>
          <p:cNvPr id="7" name="Content Placeholder 6">
            <a:extLst>
              <a:ext uri="{FF2B5EF4-FFF2-40B4-BE49-F238E27FC236}">
                <a16:creationId xmlns:a16="http://schemas.microsoft.com/office/drawing/2014/main" xmlns="" id="{FFB7EAE7-6E26-4471-AD30-0892F0C3973C}"/>
              </a:ext>
            </a:extLst>
          </p:cNvPr>
          <p:cNvSpPr>
            <a:spLocks noGrp="1"/>
          </p:cNvSpPr>
          <p:nvPr>
            <p:ph idx="1"/>
          </p:nvPr>
        </p:nvSpPr>
        <p:spPr>
          <a:xfrm>
            <a:off x="1212933" y="1681567"/>
            <a:ext cx="10178322" cy="4037307"/>
          </a:xfrm>
        </p:spPr>
        <p:txBody>
          <a:bodyPr>
            <a:noAutofit/>
          </a:bodyPr>
          <a:lstStyle/>
          <a:p>
            <a:pPr lvl="0" algn="just">
              <a:defRPr/>
            </a:pPr>
            <a:r>
              <a:rPr lang="fr-FR" sz="2150" dirty="0"/>
              <a:t>Entre 70% et </a:t>
            </a:r>
            <a:r>
              <a:rPr lang="fr-FR" sz="2150" b="1" dirty="0">
                <a:solidFill>
                  <a:schemeClr val="accent1"/>
                </a:solidFill>
              </a:rPr>
              <a:t>80% des structures ESS à </a:t>
            </a:r>
            <a:r>
              <a:rPr lang="fr-FR" sz="2150" b="1" dirty="0" smtClean="0">
                <a:solidFill>
                  <a:schemeClr val="accent1"/>
                </a:solidFill>
              </a:rPr>
              <a:t>l’arrêt</a:t>
            </a:r>
            <a:r>
              <a:rPr lang="fr-FR" sz="2150" dirty="0" smtClean="0"/>
              <a:t>:</a:t>
            </a:r>
            <a:endParaRPr lang="fr-FR" sz="2150" dirty="0"/>
          </a:p>
          <a:p>
            <a:pPr marL="0" lvl="0" indent="0" algn="just">
              <a:buNone/>
              <a:defRPr/>
            </a:pPr>
            <a:r>
              <a:rPr lang="fr-FR" sz="2150" dirty="0" smtClean="0"/>
              <a:t>- 87</a:t>
            </a:r>
            <a:r>
              <a:rPr lang="fr-FR" sz="2150" dirty="0"/>
              <a:t>% des associations ont dû annuler ou reporter des évènements ; 67% ont déposé une demande de chômage </a:t>
            </a:r>
            <a:r>
              <a:rPr lang="fr-FR" sz="2150" dirty="0" smtClean="0"/>
              <a:t>partiel; </a:t>
            </a:r>
            <a:endParaRPr lang="fr-FR" sz="2150" dirty="0"/>
          </a:p>
          <a:p>
            <a:pPr marL="0" lvl="0" indent="0" algn="just">
              <a:buNone/>
              <a:defRPr/>
            </a:pPr>
            <a:r>
              <a:rPr lang="fr-FR" sz="2150" dirty="0"/>
              <a:t>- Plus de </a:t>
            </a:r>
            <a:r>
              <a:rPr lang="fr-FR" sz="2150" b="1" dirty="0">
                <a:solidFill>
                  <a:schemeClr val="accent1"/>
                </a:solidFill>
              </a:rPr>
              <a:t>45% d’entre elles font état d'une perte d’au moins 50% de chiffres d'affaires</a:t>
            </a:r>
            <a:r>
              <a:rPr lang="fr-FR" sz="2150" dirty="0"/>
              <a:t>. Par exemple, les SIAE estiment la perte de </a:t>
            </a:r>
            <a:r>
              <a:rPr lang="fr-FR" sz="2150" dirty="0" smtClean="0"/>
              <a:t>chiffres </a:t>
            </a:r>
            <a:r>
              <a:rPr lang="fr-FR" sz="2150" dirty="0"/>
              <a:t>d’affaires entre 40% (en mars) et 70% (en avril)</a:t>
            </a:r>
          </a:p>
          <a:p>
            <a:pPr lvl="0" algn="just">
              <a:defRPr/>
            </a:pPr>
            <a:r>
              <a:rPr lang="fr-FR" sz="2150" dirty="0"/>
              <a:t>La majeure partie des </a:t>
            </a:r>
            <a:r>
              <a:rPr lang="fr-FR" sz="2150" b="1" dirty="0">
                <a:solidFill>
                  <a:schemeClr val="accent1"/>
                </a:solidFill>
              </a:rPr>
              <a:t>besoins en trésorerie </a:t>
            </a:r>
            <a:r>
              <a:rPr lang="fr-FR" sz="2150" dirty="0"/>
              <a:t>vont apparaître sur la </a:t>
            </a:r>
            <a:r>
              <a:rPr lang="fr-FR" sz="2150" b="1" dirty="0">
                <a:solidFill>
                  <a:schemeClr val="accent1"/>
                </a:solidFill>
              </a:rPr>
              <a:t>période juillet/octobre </a:t>
            </a:r>
            <a:r>
              <a:rPr lang="fr-FR" sz="2150" dirty="0"/>
              <a:t>car elles disposaient en moyenne de capacités de trésorerie à 3 mois.</a:t>
            </a:r>
          </a:p>
          <a:p>
            <a:pPr lvl="0" algn="just">
              <a:defRPr/>
            </a:pPr>
            <a:r>
              <a:rPr lang="fr-FR" sz="2150" dirty="0"/>
              <a:t>70% des structures ont exprimé que </a:t>
            </a:r>
            <a:r>
              <a:rPr lang="fr-FR" sz="2150" b="1" dirty="0">
                <a:solidFill>
                  <a:schemeClr val="accent1"/>
                </a:solidFill>
              </a:rPr>
              <a:t>la crise du </a:t>
            </a:r>
            <a:r>
              <a:rPr lang="fr-FR" sz="2150" b="1" dirty="0" smtClean="0">
                <a:solidFill>
                  <a:schemeClr val="accent1"/>
                </a:solidFill>
              </a:rPr>
              <a:t>COVID-19 </a:t>
            </a:r>
            <a:r>
              <a:rPr lang="fr-FR" sz="2150" b="1" dirty="0">
                <a:solidFill>
                  <a:schemeClr val="accent1"/>
                </a:solidFill>
              </a:rPr>
              <a:t>met en danger leur pérennité</a:t>
            </a:r>
            <a:r>
              <a:rPr lang="fr-FR" sz="2150" dirty="0"/>
              <a:t>, dont </a:t>
            </a:r>
            <a:r>
              <a:rPr lang="fr-FR" sz="2150" b="1" dirty="0">
                <a:solidFill>
                  <a:schemeClr val="accent1"/>
                </a:solidFill>
              </a:rPr>
              <a:t>30% de manière immédiate</a:t>
            </a:r>
            <a:r>
              <a:rPr lang="fr-FR" sz="2150" dirty="0"/>
              <a:t>. </a:t>
            </a:r>
          </a:p>
          <a:p>
            <a:pPr lvl="0" algn="just">
              <a:buFont typeface="Wingdings" pitchFamily="2" charset="2"/>
              <a:buChar char="Ø"/>
              <a:defRPr/>
            </a:pPr>
            <a:r>
              <a:rPr lang="fr-FR" sz="2150" dirty="0" smtClean="0"/>
              <a:t>Deux </a:t>
            </a:r>
            <a:r>
              <a:rPr lang="fr-FR" sz="2150" dirty="0"/>
              <a:t>effets de </a:t>
            </a:r>
            <a:r>
              <a:rPr lang="fr-FR" sz="2150" dirty="0" smtClean="0"/>
              <a:t>seuil: </a:t>
            </a:r>
            <a:r>
              <a:rPr lang="fr-FR" sz="2150" dirty="0"/>
              <a:t>les structures ESS les plus impactées sont les structures de moins de 10 salarié.e.s et de moins de 5 ans d’existence</a:t>
            </a:r>
          </a:p>
        </p:txBody>
      </p:sp>
    </p:spTree>
    <p:extLst>
      <p:ext uri="{BB962C8B-B14F-4D97-AF65-F5344CB8AC3E}">
        <p14:creationId xmlns:p14="http://schemas.microsoft.com/office/powerpoint/2010/main" val="4097210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0">
              <a:defRPr/>
            </a:pPr>
            <a:r>
              <a:rPr lang="en-US" altLang="ko-KR" dirty="0"/>
              <a:t>introduction</a:t>
            </a:r>
            <a:endParaRPr lang="ko-KR" altLang="en-US" dirty="0"/>
          </a:p>
        </p:txBody>
      </p:sp>
      <p:sp>
        <p:nvSpPr>
          <p:cNvPr id="3" name="내용 개체 틀 2"/>
          <p:cNvSpPr>
            <a:spLocks noGrp="1"/>
          </p:cNvSpPr>
          <p:nvPr>
            <p:ph idx="1"/>
          </p:nvPr>
        </p:nvSpPr>
        <p:spPr>
          <a:xfrm>
            <a:off x="1251678" y="1573076"/>
            <a:ext cx="10178322" cy="4432517"/>
          </a:xfrm>
        </p:spPr>
        <p:txBody>
          <a:bodyPr>
            <a:normAutofit lnSpcReduction="10000"/>
          </a:bodyPr>
          <a:lstStyle/>
          <a:p>
            <a:pPr lvl="0" algn="just">
              <a:defRPr/>
            </a:pPr>
            <a:r>
              <a:rPr lang="en-US" altLang="ko-KR" sz="2200" dirty="0" err="1" smtClean="0"/>
              <a:t>Ce</a:t>
            </a:r>
            <a:r>
              <a:rPr lang="en-US" altLang="ko-KR" sz="2200" dirty="0" smtClean="0"/>
              <a:t> </a:t>
            </a:r>
            <a:r>
              <a:rPr lang="en-US" altLang="ko-KR" sz="2200" dirty="0" err="1" smtClean="0"/>
              <a:t>webinaire</a:t>
            </a:r>
            <a:r>
              <a:rPr lang="en-US" altLang="ko-KR" sz="2200" dirty="0" smtClean="0"/>
              <a:t> </a:t>
            </a:r>
            <a:r>
              <a:rPr lang="en-US" altLang="ko-KR" sz="2200" dirty="0" err="1" smtClean="0"/>
              <a:t>sur</a:t>
            </a:r>
            <a:r>
              <a:rPr lang="en-US" altLang="ko-KR" sz="2200" dirty="0" smtClean="0"/>
              <a:t> les </a:t>
            </a:r>
            <a:r>
              <a:rPr lang="en-US" altLang="ko-KR" sz="2200" b="1" dirty="0" err="1">
                <a:solidFill>
                  <a:schemeClr val="tx2"/>
                </a:solidFill>
              </a:rPr>
              <a:t>D</a:t>
            </a:r>
            <a:r>
              <a:rPr lang="en-US" altLang="ko-KR" sz="2200" b="1" dirty="0" err="1" smtClean="0">
                <a:solidFill>
                  <a:schemeClr val="tx2"/>
                </a:solidFill>
              </a:rPr>
              <a:t>éfis</a:t>
            </a:r>
            <a:r>
              <a:rPr lang="en-US" altLang="ko-KR" sz="2200" b="1" dirty="0" smtClean="0">
                <a:solidFill>
                  <a:schemeClr val="tx2"/>
                </a:solidFill>
              </a:rPr>
              <a:t> et </a:t>
            </a:r>
            <a:r>
              <a:rPr lang="en-US" altLang="ko-KR" sz="2200" b="1" dirty="0" err="1" smtClean="0">
                <a:solidFill>
                  <a:schemeClr val="tx2"/>
                </a:solidFill>
              </a:rPr>
              <a:t>stratégies</a:t>
            </a:r>
            <a:r>
              <a:rPr lang="en-US" altLang="ko-KR" sz="2200" b="1" dirty="0" smtClean="0">
                <a:solidFill>
                  <a:schemeClr val="tx2"/>
                </a:solidFill>
              </a:rPr>
              <a:t> de </a:t>
            </a:r>
            <a:r>
              <a:rPr lang="en-US" altLang="ko-KR" sz="2200" b="1" dirty="0" err="1" smtClean="0">
                <a:solidFill>
                  <a:schemeClr val="tx2"/>
                </a:solidFill>
              </a:rPr>
              <a:t>soutien</a:t>
            </a:r>
            <a:r>
              <a:rPr lang="en-US" altLang="ko-KR" sz="2200" b="1" dirty="0" smtClean="0">
                <a:solidFill>
                  <a:schemeClr val="tx2"/>
                </a:solidFill>
              </a:rPr>
              <a:t> </a:t>
            </a:r>
            <a:r>
              <a:rPr lang="en-US" altLang="ko-KR" sz="2200" b="1" dirty="0">
                <a:solidFill>
                  <a:schemeClr val="tx2"/>
                </a:solidFill>
              </a:rPr>
              <a:t>à</a:t>
            </a:r>
            <a:r>
              <a:rPr lang="en-US" altLang="ko-KR" sz="2200" b="1" dirty="0" smtClean="0">
                <a:solidFill>
                  <a:schemeClr val="tx2"/>
                </a:solidFill>
              </a:rPr>
              <a:t> </a:t>
            </a:r>
            <a:r>
              <a:rPr lang="en-US" altLang="ko-KR" sz="2200" b="1" dirty="0" err="1" smtClean="0">
                <a:solidFill>
                  <a:schemeClr val="tx2"/>
                </a:solidFill>
              </a:rPr>
              <a:t>l’ESS</a:t>
            </a:r>
            <a:r>
              <a:rPr lang="en-US" altLang="ko-KR" sz="2200" b="1" dirty="0" smtClean="0">
                <a:solidFill>
                  <a:schemeClr val="tx2"/>
                </a:solidFill>
              </a:rPr>
              <a:t> en </a:t>
            </a:r>
            <a:r>
              <a:rPr lang="en-US" altLang="ko-KR" sz="2200" b="1" dirty="0" err="1" smtClean="0">
                <a:solidFill>
                  <a:schemeClr val="tx2"/>
                </a:solidFill>
              </a:rPr>
              <a:t>période</a:t>
            </a:r>
            <a:r>
              <a:rPr lang="en-US" altLang="ko-KR" sz="2200" b="1" dirty="0" smtClean="0">
                <a:solidFill>
                  <a:schemeClr val="tx2"/>
                </a:solidFill>
              </a:rPr>
              <a:t> de </a:t>
            </a:r>
            <a:r>
              <a:rPr lang="en-US" altLang="ko-KR" sz="2200" b="1" dirty="0" err="1" smtClean="0">
                <a:solidFill>
                  <a:schemeClr val="tx2"/>
                </a:solidFill>
              </a:rPr>
              <a:t>crise</a:t>
            </a:r>
            <a:r>
              <a:rPr lang="en-US" altLang="ko-KR" sz="2200" b="1" dirty="0" smtClean="0">
                <a:solidFill>
                  <a:schemeClr val="tx2"/>
                </a:solidFill>
              </a:rPr>
              <a:t> du COVID-19</a:t>
            </a:r>
            <a:r>
              <a:rPr lang="en-US" altLang="ko-KR" sz="2200" dirty="0" smtClean="0"/>
              <a:t> fait </a:t>
            </a:r>
            <a:r>
              <a:rPr lang="en-US" altLang="ko-KR" sz="2200" dirty="0" err="1" smtClean="0"/>
              <a:t>partie</a:t>
            </a:r>
            <a:r>
              <a:rPr lang="en-US" altLang="ko-KR" sz="2200" dirty="0" smtClean="0"/>
              <a:t> </a:t>
            </a:r>
            <a:r>
              <a:rPr lang="en-US" altLang="ko-KR" sz="2200" dirty="0" err="1" smtClean="0"/>
              <a:t>d’une</a:t>
            </a:r>
            <a:r>
              <a:rPr lang="en-US" altLang="ko-KR" sz="2200" dirty="0" smtClean="0"/>
              <a:t> </a:t>
            </a:r>
            <a:r>
              <a:rPr lang="en-US" altLang="ko-KR" sz="2200" b="1" dirty="0" err="1" smtClean="0"/>
              <a:t>série</a:t>
            </a:r>
            <a:r>
              <a:rPr lang="en-US" altLang="ko-KR" sz="2200" b="1" dirty="0" smtClean="0"/>
              <a:t> de </a:t>
            </a:r>
            <a:r>
              <a:rPr lang="en-US" altLang="ko-KR" sz="2200" b="1" dirty="0" err="1" smtClean="0"/>
              <a:t>webinaires</a:t>
            </a:r>
            <a:r>
              <a:rPr lang="en-US" altLang="ko-KR" sz="2200" dirty="0" smtClean="0"/>
              <a:t> en </a:t>
            </a:r>
            <a:r>
              <a:rPr lang="en-US" altLang="ko-KR" sz="2200" dirty="0" err="1" smtClean="0"/>
              <a:t>français</a:t>
            </a:r>
            <a:r>
              <a:rPr lang="en-US" altLang="ko-KR" sz="2200" dirty="0" smtClean="0"/>
              <a:t>, en </a:t>
            </a:r>
            <a:r>
              <a:rPr lang="en-US" altLang="ko-KR" sz="2200" dirty="0" err="1" smtClean="0"/>
              <a:t>anglais</a:t>
            </a:r>
            <a:r>
              <a:rPr lang="en-US" altLang="ko-KR" sz="2200" dirty="0" smtClean="0"/>
              <a:t>, et en </a:t>
            </a:r>
            <a:r>
              <a:rPr lang="en-US" altLang="ko-KR" sz="2200" dirty="0" err="1" smtClean="0"/>
              <a:t>espagnol</a:t>
            </a:r>
            <a:r>
              <a:rPr lang="en-US" altLang="ko-KR" sz="2200" dirty="0" smtClean="0"/>
              <a:t> </a:t>
            </a:r>
            <a:r>
              <a:rPr lang="en-US" altLang="ko-KR" sz="2200" dirty="0" err="1" smtClean="0"/>
              <a:t>organisée</a:t>
            </a:r>
            <a:r>
              <a:rPr lang="en-US" altLang="ko-KR" sz="2200" dirty="0" smtClean="0"/>
              <a:t> tout au long de </a:t>
            </a:r>
            <a:r>
              <a:rPr lang="en-US" altLang="ko-KR" sz="2200" dirty="0" err="1" smtClean="0"/>
              <a:t>l’année</a:t>
            </a:r>
            <a:r>
              <a:rPr lang="en-US" altLang="ko-KR" sz="2200" dirty="0" smtClean="0"/>
              <a:t> en </a:t>
            </a:r>
            <a:r>
              <a:rPr lang="en-US" altLang="ko-KR" sz="2200" dirty="0" err="1" smtClean="0"/>
              <a:t>préparation</a:t>
            </a:r>
            <a:r>
              <a:rPr lang="en-US" altLang="ko-KR" sz="2200" dirty="0" smtClean="0"/>
              <a:t> du </a:t>
            </a:r>
            <a:r>
              <a:rPr lang="en-US" altLang="ko-KR" sz="2200" b="1" dirty="0" smtClean="0"/>
              <a:t>forum GSEF2021 Mexico</a:t>
            </a:r>
            <a:r>
              <a:rPr lang="en-US" altLang="ko-KR" sz="2200" dirty="0" smtClean="0"/>
              <a:t>, en collaboration avec le </a:t>
            </a:r>
            <a:r>
              <a:rPr lang="en-US" altLang="ko-KR" sz="2200" dirty="0" err="1" smtClean="0"/>
              <a:t>Comité</a:t>
            </a:r>
            <a:r>
              <a:rPr lang="en-US" altLang="ko-KR" sz="2200" dirty="0" smtClean="0"/>
              <a:t> </a:t>
            </a:r>
            <a:r>
              <a:rPr lang="en-US" altLang="ko-KR" sz="2200" dirty="0" err="1" smtClean="0"/>
              <a:t>Organisateur</a:t>
            </a:r>
            <a:r>
              <a:rPr lang="en-US" altLang="ko-KR" sz="2200" smtClean="0"/>
              <a:t> Local.</a:t>
            </a:r>
            <a:endParaRPr lang="en-US" altLang="ko-KR" sz="2200" dirty="0" smtClean="0"/>
          </a:p>
          <a:p>
            <a:pPr lvl="0" algn="just">
              <a:defRPr/>
            </a:pPr>
            <a:endParaRPr lang="fr-FR" altLang="ko-KR" sz="2200" dirty="0"/>
          </a:p>
          <a:p>
            <a:pPr lvl="0" algn="just">
              <a:defRPr/>
            </a:pPr>
            <a:r>
              <a:rPr lang="fr-FR" altLang="ko-KR" sz="2200" dirty="0" smtClean="0"/>
              <a:t>Prochains webinaires en français</a:t>
            </a:r>
          </a:p>
          <a:p>
            <a:pPr lvl="1" algn="just">
              <a:defRPr/>
            </a:pPr>
            <a:r>
              <a:rPr lang="fr-FR" altLang="ko-KR" sz="2200" b="1" dirty="0" smtClean="0"/>
              <a:t>16 juin</a:t>
            </a:r>
            <a:r>
              <a:rPr lang="fr-FR" altLang="ko-KR" sz="2200" dirty="0" smtClean="0"/>
              <a:t>: </a:t>
            </a:r>
            <a:r>
              <a:rPr lang="fr-FR" altLang="ko-KR" sz="2200" i="1" dirty="0" smtClean="0"/>
              <a:t>Relance et création d’emploi décents à travers l’ESS</a:t>
            </a:r>
          </a:p>
          <a:p>
            <a:pPr lvl="1" algn="just">
              <a:defRPr/>
            </a:pPr>
            <a:r>
              <a:rPr lang="fr-FR" altLang="ko-KR" sz="2200" b="1" dirty="0" smtClean="0"/>
              <a:t>7 juillet</a:t>
            </a:r>
            <a:r>
              <a:rPr lang="fr-FR" altLang="ko-KR" sz="2200" dirty="0"/>
              <a:t>: </a:t>
            </a:r>
            <a:r>
              <a:rPr lang="fr-FR" altLang="ko-KR" sz="2200" i="1" dirty="0"/>
              <a:t>Le pouvoir de la communauté: ESS et systèmes financiers pour lutter contre la crise du </a:t>
            </a:r>
            <a:r>
              <a:rPr lang="fr-FR" altLang="ko-KR" sz="2200" i="1" dirty="0" smtClean="0"/>
              <a:t>Covid-19</a:t>
            </a:r>
          </a:p>
          <a:p>
            <a:pPr lvl="1" algn="just">
              <a:defRPr/>
            </a:pPr>
            <a:r>
              <a:rPr lang="fr-FR" altLang="ko-KR" sz="2200" b="1" dirty="0" smtClean="0"/>
              <a:t>15 septembre</a:t>
            </a:r>
            <a:r>
              <a:rPr lang="fr-FR" altLang="ko-KR" sz="2200" dirty="0" smtClean="0"/>
              <a:t>: </a:t>
            </a:r>
            <a:r>
              <a:rPr lang="fr-FR" altLang="ko-KR" sz="2200" i="1" dirty="0" smtClean="0"/>
              <a:t>Nouveaux </a:t>
            </a:r>
            <a:r>
              <a:rPr lang="fr-FR" altLang="ko-KR" sz="2200" i="1" dirty="0"/>
              <a:t>écosystèmes de l'ESS: santé, éducation, économie informelle &amp; 4ème révolution industrielle</a:t>
            </a:r>
            <a:endParaRPr lang="en-US" altLang="ko-KR" sz="2200" i="1" dirty="0"/>
          </a:p>
          <a:p>
            <a:pPr marL="0" lvl="0" indent="0">
              <a:buNone/>
              <a:defRPr/>
            </a:pPr>
            <a:endParaRPr lang="en-US" altLang="ko-KR" dirty="0"/>
          </a:p>
          <a:p>
            <a:pPr lvl="0">
              <a:defRPr/>
            </a:pPr>
            <a:endParaRPr lang="en-US" altLang="ko-KR" dirty="0"/>
          </a:p>
          <a:p>
            <a:pPr lvl="0">
              <a:defRPr/>
            </a:pPr>
            <a:endParaRPr lang="ko-KR" alt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D13D2C4-E84A-4C3D-86EE-B2616C8B9579}"/>
              </a:ext>
            </a:extLst>
          </p:cNvPr>
          <p:cNvSpPr>
            <a:spLocks noGrp="1"/>
          </p:cNvSpPr>
          <p:nvPr>
            <p:ph type="title"/>
          </p:nvPr>
        </p:nvSpPr>
        <p:spPr>
          <a:xfrm>
            <a:off x="1251678" y="382385"/>
            <a:ext cx="10178322" cy="826483"/>
          </a:xfrm>
        </p:spPr>
        <p:txBody>
          <a:bodyPr>
            <a:normAutofit/>
          </a:bodyPr>
          <a:lstStyle/>
          <a:p>
            <a:pPr algn="ctr"/>
            <a:r>
              <a:rPr lang="en-US" sz="4200" dirty="0" smtClean="0">
                <a:solidFill>
                  <a:schemeClr val="tx1"/>
                </a:solidFill>
              </a:rPr>
              <a:t>INITIATIVES MISES EN oeuvre (1)</a:t>
            </a:r>
            <a:endParaRPr lang="en-US" sz="4200" dirty="0">
              <a:solidFill>
                <a:schemeClr val="tx1"/>
              </a:solidFill>
            </a:endParaRPr>
          </a:p>
        </p:txBody>
      </p:sp>
      <p:sp>
        <p:nvSpPr>
          <p:cNvPr id="7" name="Content Placeholder 6">
            <a:extLst>
              <a:ext uri="{FF2B5EF4-FFF2-40B4-BE49-F238E27FC236}">
                <a16:creationId xmlns:a16="http://schemas.microsoft.com/office/drawing/2014/main" xmlns="" id="{FFB7EAE7-6E26-4471-AD30-0892F0C3973C}"/>
              </a:ext>
            </a:extLst>
          </p:cNvPr>
          <p:cNvSpPr>
            <a:spLocks noGrp="1"/>
          </p:cNvSpPr>
          <p:nvPr>
            <p:ph idx="1"/>
          </p:nvPr>
        </p:nvSpPr>
        <p:spPr>
          <a:xfrm>
            <a:off x="1290424" y="1356103"/>
            <a:ext cx="10178322" cy="4037307"/>
          </a:xfrm>
        </p:spPr>
        <p:txBody>
          <a:bodyPr>
            <a:noAutofit/>
          </a:bodyPr>
          <a:lstStyle/>
          <a:p>
            <a:pPr marL="0" indent="0">
              <a:buNone/>
            </a:pPr>
            <a:r>
              <a:rPr lang="fr-CA" sz="1800" b="1" dirty="0">
                <a:solidFill>
                  <a:schemeClr val="accent1"/>
                </a:solidFill>
              </a:rPr>
              <a:t>Plan d’urgence (court terme</a:t>
            </a:r>
            <a:r>
              <a:rPr lang="fr-CA" sz="1800" b="1" dirty="0" smtClean="0">
                <a:solidFill>
                  <a:schemeClr val="accent1"/>
                </a:solidFill>
              </a:rPr>
              <a:t>)</a:t>
            </a:r>
            <a:r>
              <a:rPr lang="fr-CA" sz="1800" dirty="0" smtClean="0"/>
              <a:t>:  </a:t>
            </a:r>
            <a:r>
              <a:rPr lang="fr-CA" sz="1800" dirty="0"/>
              <a:t>Agir sur les difficultés de trésorerie court termes de structures (Avril-Septembre</a:t>
            </a:r>
            <a:r>
              <a:rPr lang="fr-CA" sz="1800" dirty="0" smtClean="0"/>
              <a:t>)</a:t>
            </a:r>
          </a:p>
          <a:p>
            <a:pPr marL="0" indent="0">
              <a:buNone/>
            </a:pPr>
            <a:endParaRPr lang="fr-CA" sz="1800" dirty="0"/>
          </a:p>
          <a:p>
            <a:pPr lvl="1">
              <a:buFont typeface="Arial" panose="020B0604020202020204" pitchFamily="34" charset="0"/>
              <a:buChar char="•"/>
            </a:pPr>
            <a:r>
              <a:rPr lang="fr-CA" b="1" u="sng" dirty="0">
                <a:solidFill>
                  <a:schemeClr val="accent1"/>
                </a:solidFill>
              </a:rPr>
              <a:t>Les fonds de prêt </a:t>
            </a:r>
            <a:r>
              <a:rPr lang="fr-CA" dirty="0"/>
              <a:t>:</a:t>
            </a:r>
          </a:p>
          <a:p>
            <a:pPr lvl="1">
              <a:buFontTx/>
              <a:buChar char="-"/>
            </a:pPr>
            <a:r>
              <a:rPr lang="fr-CA" b="1" dirty="0">
                <a:solidFill>
                  <a:schemeClr val="accent1"/>
                </a:solidFill>
              </a:rPr>
              <a:t>Fonds de prêts aux structures de l’ESS </a:t>
            </a:r>
            <a:r>
              <a:rPr lang="fr-CA" dirty="0"/>
              <a:t>(1M€ </a:t>
            </a:r>
            <a:r>
              <a:rPr lang="fr-CA" dirty="0" smtClean="0"/>
              <a:t>Région </a:t>
            </a:r>
            <a:r>
              <a:rPr lang="fr-CA" dirty="0"/>
              <a:t>+ 1M€ </a:t>
            </a:r>
            <a:r>
              <a:rPr lang="fr-CA" dirty="0" smtClean="0"/>
              <a:t>Banque </a:t>
            </a:r>
            <a:r>
              <a:rPr lang="fr-CA" dirty="0"/>
              <a:t>des territoires)</a:t>
            </a:r>
          </a:p>
          <a:p>
            <a:pPr marL="457200" lvl="1" indent="0">
              <a:buNone/>
            </a:pPr>
            <a:r>
              <a:rPr lang="fr-CA" dirty="0"/>
              <a:t>Prêt à taux zéro sans garantie (plafond 80 000 €) remboursable sur une durée maximum de 12 mois avec 3 mois de différé.</a:t>
            </a:r>
          </a:p>
          <a:p>
            <a:pPr marL="457200" lvl="1" indent="0">
              <a:buNone/>
            </a:pPr>
            <a:r>
              <a:rPr lang="fr-CA" dirty="0" smtClean="0"/>
              <a:t>Cible:</a:t>
            </a:r>
            <a:r>
              <a:rPr lang="fr-FR" dirty="0" smtClean="0"/>
              <a:t>  associations </a:t>
            </a:r>
            <a:r>
              <a:rPr lang="fr-FR" dirty="0"/>
              <a:t>et autres structures de l’économie sociale et solidaire employeuses, à fort impact social, environnemental ou d’emploi (maximum 50 salariés).</a:t>
            </a:r>
            <a:endParaRPr lang="fr-CA" dirty="0"/>
          </a:p>
          <a:p>
            <a:pPr marL="457200" lvl="1" indent="0">
              <a:buNone/>
            </a:pPr>
            <a:r>
              <a:rPr lang="fr-FR" dirty="0">
                <a:solidFill>
                  <a:schemeClr val="tx2"/>
                </a:solidFill>
              </a:rPr>
              <a:t>-</a:t>
            </a:r>
            <a:r>
              <a:rPr lang="fr-FR" dirty="0"/>
              <a:t> </a:t>
            </a:r>
            <a:r>
              <a:rPr lang="fr-FR" b="1" dirty="0">
                <a:solidFill>
                  <a:schemeClr val="accent1"/>
                </a:solidFill>
              </a:rPr>
              <a:t>Fonds de prêts de solidarité et de proximité</a:t>
            </a:r>
            <a:r>
              <a:rPr lang="fr-FR" dirty="0"/>
              <a:t> pour les TPE, accessible aux associations (12M€ Région + 12 M€ Banque des territoires + Abondement des collectivités locales EPCI)</a:t>
            </a:r>
            <a:endParaRPr lang="fr-CA" dirty="0"/>
          </a:p>
          <a:p>
            <a:pPr marL="457200" lvl="1" indent="0">
              <a:buNone/>
            </a:pPr>
            <a:r>
              <a:rPr lang="fr-FR" dirty="0"/>
              <a:t>Prêt à taux zéro sans garantie de 5 000€ à 15 000€, remboursable sur une durée maximum de 4 ans dont 12 mois de différé.</a:t>
            </a:r>
          </a:p>
          <a:p>
            <a:pPr marL="457200" lvl="1" indent="0">
              <a:buNone/>
            </a:pPr>
            <a:r>
              <a:rPr lang="fr-FR" dirty="0" smtClean="0"/>
              <a:t>Cible:  TPE </a:t>
            </a:r>
            <a:r>
              <a:rPr lang="fr-FR" dirty="0"/>
              <a:t>de moins de 10 salariés et associations employeuses de moins de 50 salariés.</a:t>
            </a:r>
          </a:p>
          <a:p>
            <a:pPr marL="457200" lvl="1" indent="0">
              <a:buNone/>
            </a:pPr>
            <a:endParaRPr lang="fr-FR" sz="500" dirty="0"/>
          </a:p>
        </p:txBody>
      </p:sp>
    </p:spTree>
    <p:extLst>
      <p:ext uri="{BB962C8B-B14F-4D97-AF65-F5344CB8AC3E}">
        <p14:creationId xmlns:p14="http://schemas.microsoft.com/office/powerpoint/2010/main" val="41407657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D13D2C4-E84A-4C3D-86EE-B2616C8B9579}"/>
              </a:ext>
            </a:extLst>
          </p:cNvPr>
          <p:cNvSpPr>
            <a:spLocks noGrp="1"/>
          </p:cNvSpPr>
          <p:nvPr>
            <p:ph type="title"/>
          </p:nvPr>
        </p:nvSpPr>
        <p:spPr>
          <a:xfrm>
            <a:off x="1251678" y="382385"/>
            <a:ext cx="10178322" cy="826483"/>
          </a:xfrm>
        </p:spPr>
        <p:txBody>
          <a:bodyPr>
            <a:normAutofit/>
          </a:bodyPr>
          <a:lstStyle/>
          <a:p>
            <a:pPr algn="ctr"/>
            <a:r>
              <a:rPr lang="en-US" sz="4200" dirty="0" smtClean="0">
                <a:solidFill>
                  <a:schemeClr val="tx1"/>
                </a:solidFill>
              </a:rPr>
              <a:t>INITIATIVES MISES EN oeuvre (2)</a:t>
            </a:r>
            <a:endParaRPr lang="en-US" sz="4200" dirty="0">
              <a:solidFill>
                <a:schemeClr val="tx1"/>
              </a:solidFill>
            </a:endParaRPr>
          </a:p>
        </p:txBody>
      </p:sp>
      <p:sp>
        <p:nvSpPr>
          <p:cNvPr id="7" name="Content Placeholder 6">
            <a:extLst>
              <a:ext uri="{FF2B5EF4-FFF2-40B4-BE49-F238E27FC236}">
                <a16:creationId xmlns:a16="http://schemas.microsoft.com/office/drawing/2014/main" xmlns="" id="{FFB7EAE7-6E26-4471-AD30-0892F0C3973C}"/>
              </a:ext>
            </a:extLst>
          </p:cNvPr>
          <p:cNvSpPr>
            <a:spLocks noGrp="1"/>
          </p:cNvSpPr>
          <p:nvPr>
            <p:ph idx="1"/>
          </p:nvPr>
        </p:nvSpPr>
        <p:spPr>
          <a:xfrm>
            <a:off x="1305922" y="1588577"/>
            <a:ext cx="10178322" cy="4037307"/>
          </a:xfrm>
        </p:spPr>
        <p:txBody>
          <a:bodyPr>
            <a:noAutofit/>
          </a:bodyPr>
          <a:lstStyle/>
          <a:p>
            <a:pPr lvl="1" algn="just">
              <a:buFont typeface="Arial" panose="020B0604020202020204" pitchFamily="34" charset="0"/>
              <a:buChar char="•"/>
            </a:pPr>
            <a:r>
              <a:rPr lang="fr-FR" sz="2200" b="1" u="sng" dirty="0">
                <a:solidFill>
                  <a:schemeClr val="accent1"/>
                </a:solidFill>
              </a:rPr>
              <a:t>Les dispositifs de subvention </a:t>
            </a:r>
            <a:r>
              <a:rPr lang="fr-FR" sz="2200" dirty="0"/>
              <a:t>:</a:t>
            </a:r>
          </a:p>
          <a:p>
            <a:pPr lvl="1" algn="just">
              <a:buFontTx/>
              <a:buChar char="-"/>
            </a:pPr>
            <a:r>
              <a:rPr lang="fr-FR" sz="2200" b="1" dirty="0">
                <a:solidFill>
                  <a:schemeClr val="accent1"/>
                </a:solidFill>
              </a:rPr>
              <a:t>Fonds de soutien aux </a:t>
            </a:r>
            <a:r>
              <a:rPr lang="fr-FR" sz="2200" b="1" dirty="0" smtClean="0">
                <a:solidFill>
                  <a:schemeClr val="accent1"/>
                </a:solidFill>
              </a:rPr>
              <a:t>associations</a:t>
            </a:r>
            <a:r>
              <a:rPr lang="fr-FR" sz="2200" dirty="0" smtClean="0"/>
              <a:t>: </a:t>
            </a:r>
            <a:r>
              <a:rPr lang="fr-FR" sz="2200" dirty="0"/>
              <a:t>aide de 1 500 € à 20 000 € </a:t>
            </a:r>
          </a:p>
          <a:p>
            <a:pPr marL="457200" lvl="1" indent="0" algn="just">
              <a:buNone/>
            </a:pPr>
            <a:r>
              <a:rPr lang="fr-FR" sz="2200" dirty="0" smtClean="0"/>
              <a:t>Cible:  associations </a:t>
            </a:r>
            <a:r>
              <a:rPr lang="fr-FR" sz="2200" dirty="0"/>
              <a:t>employeuses (- de 50 salariés) en lien avec les politiques sectorielles de la Région (culture, sport, caritatif, tourisme, jeunesse, agriculture, formation professionnelle, Insertion par l’Activité Economique </a:t>
            </a:r>
            <a:r>
              <a:rPr lang="fr-FR" sz="2200" dirty="0" smtClean="0"/>
              <a:t>- IAE…).</a:t>
            </a:r>
            <a:endParaRPr lang="fr-FR" sz="2200" dirty="0"/>
          </a:p>
          <a:p>
            <a:pPr lvl="1" algn="just">
              <a:buFontTx/>
              <a:buChar char="-"/>
            </a:pPr>
            <a:r>
              <a:rPr lang="fr-FR" sz="2200" b="1" dirty="0">
                <a:solidFill>
                  <a:schemeClr val="accent1"/>
                </a:solidFill>
              </a:rPr>
              <a:t>Fonds de soutien aux </a:t>
            </a:r>
            <a:r>
              <a:rPr lang="fr-FR" sz="2200" b="1" dirty="0" smtClean="0">
                <a:solidFill>
                  <a:schemeClr val="accent1"/>
                </a:solidFill>
              </a:rPr>
              <a:t>entreprises</a:t>
            </a:r>
            <a:r>
              <a:rPr lang="fr-FR" sz="2200" dirty="0"/>
              <a:t>:</a:t>
            </a:r>
            <a:r>
              <a:rPr lang="fr-FR" sz="2200" b="1" dirty="0" smtClean="0">
                <a:solidFill>
                  <a:schemeClr val="accent1"/>
                </a:solidFill>
              </a:rPr>
              <a:t> </a:t>
            </a:r>
            <a:r>
              <a:rPr lang="fr-FR" sz="2200" dirty="0"/>
              <a:t>aide de 10 000 € à 100 000 €</a:t>
            </a:r>
          </a:p>
          <a:p>
            <a:pPr marL="457200" lvl="1" indent="0" algn="just">
              <a:buNone/>
            </a:pPr>
            <a:r>
              <a:rPr lang="fr-FR" sz="2200" dirty="0" smtClean="0"/>
              <a:t>Cible: éligibilité </a:t>
            </a:r>
            <a:r>
              <a:rPr lang="fr-FR" sz="2200" dirty="0"/>
              <a:t>et dérogations par secteurs d’activité en lien avec les compétences régionales</a:t>
            </a:r>
          </a:p>
          <a:p>
            <a:pPr marL="457200" lvl="1" indent="0">
              <a:buNone/>
            </a:pPr>
            <a:endParaRPr lang="fr-FR" sz="500" dirty="0"/>
          </a:p>
        </p:txBody>
      </p:sp>
    </p:spTree>
    <p:extLst>
      <p:ext uri="{BB962C8B-B14F-4D97-AF65-F5344CB8AC3E}">
        <p14:creationId xmlns:p14="http://schemas.microsoft.com/office/powerpoint/2010/main" val="39474638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D13D2C4-E84A-4C3D-86EE-B2616C8B9579}"/>
              </a:ext>
            </a:extLst>
          </p:cNvPr>
          <p:cNvSpPr>
            <a:spLocks noGrp="1"/>
          </p:cNvSpPr>
          <p:nvPr>
            <p:ph type="title"/>
          </p:nvPr>
        </p:nvSpPr>
        <p:spPr>
          <a:xfrm>
            <a:off x="1251678" y="382385"/>
            <a:ext cx="4699671" cy="945195"/>
          </a:xfrm>
        </p:spPr>
        <p:txBody>
          <a:bodyPr>
            <a:normAutofit fontScale="90000"/>
          </a:bodyPr>
          <a:lstStyle/>
          <a:p>
            <a:pPr algn="ctr"/>
            <a:r>
              <a:rPr lang="en-US" sz="4200" dirty="0" err="1" smtClean="0">
                <a:solidFill>
                  <a:schemeClr val="tx1"/>
                </a:solidFill>
              </a:rPr>
              <a:t>Stratégie</a:t>
            </a:r>
            <a:r>
              <a:rPr lang="en-US" sz="4200" dirty="0" smtClean="0">
                <a:solidFill>
                  <a:schemeClr val="tx1"/>
                </a:solidFill>
              </a:rPr>
              <a:t> </a:t>
            </a:r>
            <a:r>
              <a:rPr lang="en-US" sz="4200" dirty="0" err="1" smtClean="0">
                <a:solidFill>
                  <a:schemeClr val="tx1"/>
                </a:solidFill>
              </a:rPr>
              <a:t>globale</a:t>
            </a:r>
            <a:r>
              <a:rPr lang="en-US" sz="4200" dirty="0" smtClean="0">
                <a:solidFill>
                  <a:schemeClr val="tx1"/>
                </a:solidFill>
              </a:rPr>
              <a:t> pour </a:t>
            </a:r>
            <a:r>
              <a:rPr lang="en-US" sz="4200" dirty="0" err="1" smtClean="0">
                <a:solidFill>
                  <a:schemeClr val="tx1"/>
                </a:solidFill>
              </a:rPr>
              <a:t>l’ESS</a:t>
            </a:r>
            <a:endParaRPr lang="en-US" sz="4200" dirty="0">
              <a:solidFill>
                <a:schemeClr val="tx1"/>
              </a:solidFill>
            </a:endParaRPr>
          </a:p>
        </p:txBody>
      </p:sp>
      <p:sp>
        <p:nvSpPr>
          <p:cNvPr id="7" name="Content Placeholder 6">
            <a:extLst>
              <a:ext uri="{FF2B5EF4-FFF2-40B4-BE49-F238E27FC236}">
                <a16:creationId xmlns:a16="http://schemas.microsoft.com/office/drawing/2014/main" xmlns="" id="{FFB7EAE7-6E26-4471-AD30-0892F0C3973C}"/>
              </a:ext>
            </a:extLst>
          </p:cNvPr>
          <p:cNvSpPr>
            <a:spLocks noGrp="1"/>
          </p:cNvSpPr>
          <p:nvPr>
            <p:ph idx="1"/>
          </p:nvPr>
        </p:nvSpPr>
        <p:spPr>
          <a:xfrm>
            <a:off x="1050200" y="1764652"/>
            <a:ext cx="4862403" cy="4037307"/>
          </a:xfrm>
        </p:spPr>
        <p:txBody>
          <a:bodyPr>
            <a:noAutofit/>
          </a:bodyPr>
          <a:lstStyle/>
          <a:p>
            <a:pPr lvl="0" algn="just">
              <a:defRPr/>
            </a:pPr>
            <a:r>
              <a:rPr lang="fr-CA" sz="1800" b="1" dirty="0">
                <a:solidFill>
                  <a:schemeClr val="accent1"/>
                </a:solidFill>
              </a:rPr>
              <a:t>A</a:t>
            </a:r>
            <a:r>
              <a:rPr lang="fr-CA" sz="1800" b="1" dirty="0" smtClean="0">
                <a:solidFill>
                  <a:schemeClr val="accent1"/>
                </a:solidFill>
              </a:rPr>
              <a:t> </a:t>
            </a:r>
            <a:r>
              <a:rPr lang="fr-CA" sz="1800" b="1" dirty="0">
                <a:solidFill>
                  <a:schemeClr val="accent1"/>
                </a:solidFill>
              </a:rPr>
              <a:t>court </a:t>
            </a:r>
            <a:r>
              <a:rPr lang="fr-CA" sz="1800" b="1" dirty="0" smtClean="0">
                <a:solidFill>
                  <a:schemeClr val="accent1"/>
                </a:solidFill>
              </a:rPr>
              <a:t>terme</a:t>
            </a:r>
            <a:r>
              <a:rPr lang="fr-CA" sz="1800" dirty="0" smtClean="0"/>
              <a:t>: la </a:t>
            </a:r>
            <a:r>
              <a:rPr lang="fr-CA" sz="1800" dirty="0"/>
              <a:t>Région Nouvelle-Aquitaine à fait le choix de rendre éligible tous ses dispositifs dédiés aux entreprises aux structures de l’ESS, ainsi que de créer des dispositifs dédiés pour </a:t>
            </a:r>
            <a:r>
              <a:rPr lang="fr-CA" sz="1800" b="1" dirty="0">
                <a:solidFill>
                  <a:schemeClr val="accent1"/>
                </a:solidFill>
              </a:rPr>
              <a:t>s’assurer une bonne accessibilité à l’ensemble des possibilités de soutien aux structures de l’ESS</a:t>
            </a:r>
            <a:r>
              <a:rPr lang="fr-CA" sz="1800" dirty="0"/>
              <a:t>.</a:t>
            </a:r>
          </a:p>
          <a:p>
            <a:pPr lvl="0" algn="just">
              <a:defRPr/>
            </a:pPr>
            <a:r>
              <a:rPr lang="fr-CA" sz="1800" b="1" dirty="0">
                <a:solidFill>
                  <a:schemeClr val="accent1"/>
                </a:solidFill>
              </a:rPr>
              <a:t>Mobilisation </a:t>
            </a:r>
            <a:r>
              <a:rPr lang="fr-CA" sz="1800" b="1" dirty="0" smtClean="0">
                <a:solidFill>
                  <a:schemeClr val="accent1"/>
                </a:solidFill>
              </a:rPr>
              <a:t>multi-acteurs</a:t>
            </a:r>
            <a:r>
              <a:rPr lang="fr-CA" sz="1800" dirty="0" smtClean="0"/>
              <a:t>: </a:t>
            </a:r>
            <a:r>
              <a:rPr lang="fr-FR" sz="1800" dirty="0"/>
              <a:t>C</a:t>
            </a:r>
            <a:r>
              <a:rPr lang="fr-FR" sz="1800" dirty="0" smtClean="0"/>
              <a:t>ellule </a:t>
            </a:r>
            <a:r>
              <a:rPr lang="fr-FR" sz="1800" dirty="0"/>
              <a:t>de crise ESS hebdomadaire, </a:t>
            </a:r>
            <a:r>
              <a:rPr lang="fr-FR" sz="1800" dirty="0" smtClean="0"/>
              <a:t>plateforme </a:t>
            </a:r>
            <a:r>
              <a:rPr lang="fr-FR" sz="1800" dirty="0"/>
              <a:t>de recensement des initiatives…</a:t>
            </a:r>
          </a:p>
          <a:p>
            <a:pPr lvl="0" algn="just">
              <a:defRPr/>
            </a:pPr>
            <a:r>
              <a:rPr lang="fr-FR" sz="1800" b="1" dirty="0">
                <a:solidFill>
                  <a:schemeClr val="accent1"/>
                </a:solidFill>
              </a:rPr>
              <a:t>A moyen </a:t>
            </a:r>
            <a:r>
              <a:rPr lang="fr-FR" sz="1800" b="1" dirty="0" smtClean="0">
                <a:solidFill>
                  <a:schemeClr val="accent1"/>
                </a:solidFill>
              </a:rPr>
              <a:t>terme</a:t>
            </a:r>
            <a:r>
              <a:rPr lang="fr-FR" sz="1800" dirty="0" smtClean="0"/>
              <a:t>:  vers </a:t>
            </a:r>
            <a:r>
              <a:rPr lang="fr-FR" sz="1800" dirty="0"/>
              <a:t>un </a:t>
            </a:r>
            <a:r>
              <a:rPr lang="fr-FR" sz="1800" b="1" dirty="0">
                <a:solidFill>
                  <a:schemeClr val="accent1"/>
                </a:solidFill>
              </a:rPr>
              <a:t>plan de relance en faveur d’une transition économique, sociale, écologique et culturelle </a:t>
            </a:r>
            <a:r>
              <a:rPr lang="fr-FR" sz="1800" dirty="0"/>
              <a:t>(favoriser l’émergence d’activités d’intérêt général, territorial, au service des transitions…)</a:t>
            </a:r>
            <a:endParaRPr lang="fr-CA" sz="1800" dirty="0"/>
          </a:p>
          <a:p>
            <a:pPr marL="0" indent="0" algn="just">
              <a:buNone/>
            </a:pPr>
            <a:endParaRPr lang="fr-CA" sz="1800" dirty="0"/>
          </a:p>
        </p:txBody>
      </p:sp>
      <p:pic>
        <p:nvPicPr>
          <p:cNvPr id="4" name="Image 3"/>
          <p:cNvPicPr>
            <a:picLocks noChangeAspect="1"/>
          </p:cNvPicPr>
          <p:nvPr/>
        </p:nvPicPr>
        <p:blipFill>
          <a:blip r:embed="rId2"/>
          <a:stretch>
            <a:fillRect/>
          </a:stretch>
        </p:blipFill>
        <p:spPr>
          <a:xfrm>
            <a:off x="6183220" y="111452"/>
            <a:ext cx="5712447" cy="6639119"/>
          </a:xfrm>
          <a:prstGeom prst="rect">
            <a:avLst/>
          </a:prstGeom>
        </p:spPr>
      </p:pic>
      <p:sp>
        <p:nvSpPr>
          <p:cNvPr id="5" name="Flèche droite 4"/>
          <p:cNvSpPr/>
          <p:nvPr/>
        </p:nvSpPr>
        <p:spPr>
          <a:xfrm>
            <a:off x="5259779" y="3783306"/>
            <a:ext cx="838200"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18514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251678" y="382385"/>
            <a:ext cx="10178322" cy="702496"/>
          </a:xfrm>
        </p:spPr>
        <p:txBody>
          <a:bodyPr>
            <a:normAutofit/>
          </a:bodyPr>
          <a:lstStyle/>
          <a:p>
            <a:r>
              <a:rPr lang="en-US" altLang="ko-KR" sz="3600" dirty="0" err="1" smtClean="0"/>
              <a:t>Intervenants</a:t>
            </a:r>
            <a:endParaRPr lang="ko-KR" altLang="en-US" sz="3600" dirty="0"/>
          </a:p>
        </p:txBody>
      </p:sp>
      <p:sp>
        <p:nvSpPr>
          <p:cNvPr id="6" name="Content Placeholder 44">
            <a:extLst>
              <a:ext uri="{FF2B5EF4-FFF2-40B4-BE49-F238E27FC236}">
                <a16:creationId xmlns:a16="http://schemas.microsoft.com/office/drawing/2014/main" xmlns="" id="{935C49B8-3199-441D-AEFD-A25FB40D85DF}"/>
              </a:ext>
            </a:extLst>
          </p:cNvPr>
          <p:cNvSpPr>
            <a:spLocks noGrp="1"/>
          </p:cNvSpPr>
          <p:nvPr>
            <p:ph sz="half" idx="2"/>
          </p:nvPr>
        </p:nvSpPr>
        <p:spPr>
          <a:xfrm>
            <a:off x="3044442" y="1318644"/>
            <a:ext cx="6192548" cy="4827723"/>
          </a:xfrm>
        </p:spPr>
        <p:txBody>
          <a:bodyPr>
            <a:noAutofit/>
          </a:bodyPr>
          <a:lstStyle/>
          <a:p>
            <a:pPr marL="0" indent="0" algn="just">
              <a:buNone/>
            </a:pPr>
            <a:r>
              <a:rPr lang="fr-FR" sz="1300" b="1" dirty="0" smtClean="0"/>
              <a:t>Pauline </a:t>
            </a:r>
            <a:r>
              <a:rPr lang="fr-FR" sz="1300" b="1" dirty="0"/>
              <a:t>Effa</a:t>
            </a:r>
            <a:r>
              <a:rPr lang="fr-FR" sz="1300" dirty="0"/>
              <a:t>, Directrice, Partenariat France-Afrique pour le Co-développement (PFAC), Membre de ESS Forum </a:t>
            </a:r>
            <a:r>
              <a:rPr lang="fr-FR" sz="1300" dirty="0" smtClean="0"/>
              <a:t>International</a:t>
            </a:r>
          </a:p>
          <a:p>
            <a:pPr marL="0" indent="0" algn="just">
              <a:buNone/>
            </a:pPr>
            <a:endParaRPr lang="fr-FR" sz="1300" dirty="0" smtClean="0"/>
          </a:p>
          <a:p>
            <a:pPr marL="0" indent="0" algn="just">
              <a:buNone/>
            </a:pPr>
            <a:r>
              <a:rPr lang="fr-FR" sz="1300" b="1" dirty="0" smtClean="0"/>
              <a:t>Mohamed </a:t>
            </a:r>
            <a:r>
              <a:rPr lang="fr-FR" sz="1300" b="1" dirty="0"/>
              <a:t>Salhi</a:t>
            </a:r>
            <a:r>
              <a:rPr lang="fr-FR" sz="1300" dirty="0"/>
              <a:t>, Coordinateur, Espace Marocain de l'Economie Sociale, Solidaire et Environmentale (EMESSE), </a:t>
            </a:r>
            <a:r>
              <a:rPr lang="fr-FR" sz="1300" dirty="0" smtClean="0"/>
              <a:t>Maroc </a:t>
            </a:r>
          </a:p>
          <a:p>
            <a:pPr marL="0" indent="0" algn="just">
              <a:buNone/>
            </a:pPr>
            <a:endParaRPr lang="fr-FR" sz="1300" dirty="0"/>
          </a:p>
          <a:p>
            <a:pPr marL="0" indent="0" algn="just">
              <a:buNone/>
            </a:pPr>
            <a:r>
              <a:rPr lang="fr-FR" sz="1300" b="1" dirty="0" smtClean="0"/>
              <a:t>Patricia </a:t>
            </a:r>
            <a:r>
              <a:rPr lang="fr-FR" sz="1300" b="1" dirty="0"/>
              <a:t>Andriot</a:t>
            </a:r>
            <a:r>
              <a:rPr lang="fr-FR" sz="1300" dirty="0"/>
              <a:t>, Conseillère Communautaire d’Auberive-Vingeanne-Montsaugeonnais, Vice-présidente du Réseau des Collectivités Territoriales pour une Economie Solidaire (RTES), </a:t>
            </a:r>
            <a:r>
              <a:rPr lang="fr-FR" sz="1300" dirty="0" smtClean="0"/>
              <a:t>France</a:t>
            </a:r>
          </a:p>
          <a:p>
            <a:pPr marL="0" indent="0" algn="just">
              <a:buNone/>
            </a:pPr>
            <a:endParaRPr lang="fr-FR" sz="1300" dirty="0" smtClean="0"/>
          </a:p>
          <a:p>
            <a:pPr marL="0" indent="0" algn="just">
              <a:buNone/>
            </a:pPr>
            <a:r>
              <a:rPr lang="fr-FR" sz="1300" b="1" dirty="0" smtClean="0"/>
              <a:t>Aminata </a:t>
            </a:r>
            <a:r>
              <a:rPr lang="fr-FR" sz="1300" b="1" dirty="0"/>
              <a:t>Diop Samb</a:t>
            </a:r>
            <a:r>
              <a:rPr lang="fr-FR" sz="1300" dirty="0"/>
              <a:t>, Directrice Générale, Fonds de développement et de solidarité municipal (FODEM), Dakar, </a:t>
            </a:r>
            <a:r>
              <a:rPr lang="fr-FR" sz="1300" dirty="0" smtClean="0"/>
              <a:t>Réseau </a:t>
            </a:r>
            <a:r>
              <a:rPr lang="fr-FR" sz="1300" dirty="0"/>
              <a:t>des Acteurs </a:t>
            </a:r>
            <a:r>
              <a:rPr lang="fr-FR" sz="1300" dirty="0" smtClean="0"/>
              <a:t>et </a:t>
            </a:r>
            <a:r>
              <a:rPr lang="fr-FR" sz="1300" dirty="0"/>
              <a:t>des Collectivités Territoriales pour l'Economie Sociale et Solidaire (RACTES), </a:t>
            </a:r>
            <a:r>
              <a:rPr lang="fr-FR" sz="1300" dirty="0" smtClean="0"/>
              <a:t>Sénégal</a:t>
            </a:r>
            <a:endParaRPr lang="fr-FR" sz="1300" b="1" dirty="0"/>
          </a:p>
          <a:p>
            <a:pPr marL="0" indent="0" algn="just">
              <a:buNone/>
            </a:pPr>
            <a:endParaRPr lang="fr-FR" sz="1300" dirty="0"/>
          </a:p>
          <a:p>
            <a:pPr marL="0" indent="0" algn="just">
              <a:buNone/>
            </a:pPr>
            <a:r>
              <a:rPr lang="fr-FR" sz="1300" b="1" dirty="0"/>
              <a:t>Johanne Lavoie</a:t>
            </a:r>
            <a:r>
              <a:rPr lang="fr-FR" sz="1300" dirty="0"/>
              <a:t>, Commissaire à l'économie sociale, Montréal, Québec, </a:t>
            </a:r>
            <a:r>
              <a:rPr lang="fr-FR" sz="1300" dirty="0" smtClean="0"/>
              <a:t>Canada</a:t>
            </a:r>
            <a:endParaRPr lang="fr-FR" sz="1300" b="1" dirty="0" smtClean="0"/>
          </a:p>
          <a:p>
            <a:pPr marL="0" indent="0" algn="just">
              <a:buNone/>
            </a:pPr>
            <a:endParaRPr lang="fr-FR" sz="1300" b="1" dirty="0"/>
          </a:p>
          <a:p>
            <a:pPr marL="0" indent="0" algn="just">
              <a:buNone/>
            </a:pPr>
            <a:r>
              <a:rPr lang="fr-FR" sz="1300" b="1" dirty="0"/>
              <a:t>Pascal Duforestel</a:t>
            </a:r>
            <a:r>
              <a:rPr lang="fr-FR" sz="1300" dirty="0"/>
              <a:t>, Conseiller délégué à l'ESS, Région Nouvelle-Aquitaine, Vice-président du Réseau des Collectivités Territoriales pour une Economie Solidaire (RTES), </a:t>
            </a:r>
            <a:r>
              <a:rPr lang="fr-FR" sz="1300" dirty="0" smtClean="0"/>
              <a:t>France</a:t>
            </a:r>
            <a:endParaRPr lang="fr-FR" sz="1300" dirty="0"/>
          </a:p>
        </p:txBody>
      </p:sp>
      <p:pic>
        <p:nvPicPr>
          <p:cNvPr id="3" name="그림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1963" y="1109415"/>
            <a:ext cx="1050979" cy="1050979"/>
          </a:xfrm>
          <a:prstGeom prst="rect">
            <a:avLst/>
          </a:prstGeom>
          <a:ln>
            <a:solidFill>
              <a:schemeClr val="tx1"/>
            </a:solidFill>
          </a:ln>
          <a:effectLst>
            <a:outerShdw blurRad="50800" dist="38100" dir="2700000" algn="tl" rotWithShape="0">
              <a:schemeClr val="tx2">
                <a:alpha val="40000"/>
              </a:schemeClr>
            </a:outerShdw>
          </a:effectLst>
        </p:spPr>
      </p:pic>
      <p:pic>
        <p:nvPicPr>
          <p:cNvPr id="7" name="Picture 45">
            <a:extLst>
              <a:ext uri="{FF2B5EF4-FFF2-40B4-BE49-F238E27FC236}">
                <a16:creationId xmlns="" xmlns:a16="http://schemas.microsoft.com/office/drawing/2014/main" xmlns:lc="http://schemas.openxmlformats.org/drawingml/2006/lockedCanvas" id="{8B3B03CC-F924-4565-9252-C9483AD239FC}"/>
              </a:ext>
            </a:extLst>
          </p:cNvPr>
          <p:cNvPicPr>
            <a:picLocks noChangeAspect="1"/>
          </p:cNvPicPr>
          <p:nvPr/>
        </p:nvPicPr>
        <p:blipFill>
          <a:blip r:embed="rId3"/>
          <a:stretch>
            <a:fillRect/>
          </a:stretch>
        </p:blipFill>
        <p:spPr>
          <a:xfrm>
            <a:off x="9495618" y="1915327"/>
            <a:ext cx="1050978" cy="932435"/>
          </a:xfrm>
          <a:prstGeom prst="rect">
            <a:avLst/>
          </a:prstGeom>
          <a:ln>
            <a:solidFill>
              <a:schemeClr val="tx1"/>
            </a:solidFill>
          </a:ln>
          <a:effectLst>
            <a:outerShdw blurRad="50800" dist="38100" dir="2700000" algn="tl" rotWithShape="0">
              <a:schemeClr val="tx2">
                <a:alpha val="40000"/>
              </a:schemeClr>
            </a:outerShdw>
          </a:effectLst>
        </p:spPr>
      </p:pic>
      <p:pic>
        <p:nvPicPr>
          <p:cNvPr id="5" name="그림 4"/>
          <p:cNvPicPr>
            <a:picLocks noChangeAspect="1"/>
          </p:cNvPicPr>
          <p:nvPr/>
        </p:nvPicPr>
        <p:blipFill rotWithShape="1">
          <a:blip r:embed="rId4">
            <a:extLst>
              <a:ext uri="{28A0092B-C50C-407E-A947-70E740481C1C}">
                <a14:useLocalDpi xmlns:a14="http://schemas.microsoft.com/office/drawing/2010/main" val="0"/>
              </a:ext>
            </a:extLst>
          </a:blip>
          <a:srcRect b="36045"/>
          <a:stretch/>
        </p:blipFill>
        <p:spPr>
          <a:xfrm>
            <a:off x="9496270" y="3857458"/>
            <a:ext cx="1050979" cy="995780"/>
          </a:xfrm>
          <a:prstGeom prst="rect">
            <a:avLst/>
          </a:prstGeom>
          <a:ln>
            <a:solidFill>
              <a:schemeClr val="tx1"/>
            </a:solidFill>
          </a:ln>
          <a:effectLst>
            <a:outerShdw blurRad="50800" dist="38100" dir="2700000" algn="tl" rotWithShape="0">
              <a:schemeClr val="tx2">
                <a:alpha val="40000"/>
              </a:schemeClr>
            </a:outerShdw>
          </a:effectLst>
        </p:spPr>
      </p:pic>
      <p:pic>
        <p:nvPicPr>
          <p:cNvPr id="8" name="그림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2614" y="2807130"/>
            <a:ext cx="1050328" cy="1050328"/>
          </a:xfrm>
          <a:prstGeom prst="rect">
            <a:avLst/>
          </a:prstGeom>
          <a:ln>
            <a:solidFill>
              <a:schemeClr val="tx1"/>
            </a:solidFill>
          </a:ln>
          <a:effectLst>
            <a:outerShdw blurRad="50800" dist="38100" dir="2700000" algn="tl" rotWithShape="0">
              <a:schemeClr val="tx2">
                <a:alpha val="40000"/>
              </a:schemeClr>
            </a:outerShdw>
          </a:effectLst>
        </p:spPr>
      </p:pic>
      <p:pic>
        <p:nvPicPr>
          <p:cNvPr id="9" name="그림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96922" y="5497545"/>
            <a:ext cx="1050327" cy="1050327"/>
          </a:xfrm>
          <a:prstGeom prst="rect">
            <a:avLst/>
          </a:prstGeom>
          <a:ln>
            <a:solidFill>
              <a:schemeClr val="tx1"/>
            </a:solidFill>
          </a:ln>
          <a:effectLst>
            <a:outerShdw blurRad="50800" dist="38100" dir="2700000" algn="tl" rotWithShape="0">
              <a:schemeClr val="tx2">
                <a:alpha val="40000"/>
              </a:schemeClr>
            </a:outerShdw>
          </a:effectLst>
        </p:spPr>
      </p:pic>
      <p:pic>
        <p:nvPicPr>
          <p:cNvPr id="10" name="그림 9"/>
          <p:cNvPicPr>
            <a:picLocks noChangeAspect="1"/>
          </p:cNvPicPr>
          <p:nvPr/>
        </p:nvPicPr>
        <p:blipFill rotWithShape="1">
          <a:blip r:embed="rId7">
            <a:extLst>
              <a:ext uri="{28A0092B-C50C-407E-A947-70E740481C1C}">
                <a14:useLocalDpi xmlns:a14="http://schemas.microsoft.com/office/drawing/2010/main" val="0"/>
              </a:ext>
            </a:extLst>
          </a:blip>
          <a:srcRect t="5109" b="10674"/>
          <a:stretch/>
        </p:blipFill>
        <p:spPr>
          <a:xfrm>
            <a:off x="1761963" y="4697271"/>
            <a:ext cx="1050326" cy="1068264"/>
          </a:xfrm>
          <a:prstGeom prst="rect">
            <a:avLst/>
          </a:prstGeom>
          <a:ln>
            <a:solidFill>
              <a:schemeClr val="tx1"/>
            </a:solidFill>
          </a:ln>
          <a:effectLst>
            <a:outerShdw blurRad="50800" dist="38100" dir="2700000" algn="tl" rotWithShape="0">
              <a:schemeClr val="tx2">
                <a:alpha val="40000"/>
              </a:schemeClr>
            </a:outerShdw>
          </a:effectLst>
        </p:spPr>
      </p:pic>
    </p:spTree>
    <p:extLst>
      <p:ext uri="{BB962C8B-B14F-4D97-AF65-F5344CB8AC3E}">
        <p14:creationId xmlns:p14="http://schemas.microsoft.com/office/powerpoint/2010/main" val="123125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1159696"/>
          </a:xfrm>
        </p:spPr>
        <p:txBody>
          <a:bodyPr>
            <a:noAutofit/>
          </a:bodyPr>
          <a:lstStyle/>
          <a:p>
            <a:pPr lvl="0" algn="ctr">
              <a:defRPr/>
            </a:pPr>
            <a:r>
              <a:rPr lang="fr-FR" altLang="ko-KR" sz="3600" b="1" dirty="0"/>
              <a:t>Défis et stratégies de soutien à l'ESS en période de crise du COVID-19</a:t>
            </a:r>
            <a:endParaRPr lang="en-US" altLang="ko-KR" sz="3600" b="1" dirty="0"/>
          </a:p>
        </p:txBody>
      </p:sp>
      <p:sp>
        <p:nvSpPr>
          <p:cNvPr id="8" name="Title 1"/>
          <p:cNvSpPr txBox="1">
            <a:spLocks/>
          </p:cNvSpPr>
          <p:nvPr/>
        </p:nvSpPr>
        <p:spPr>
          <a:xfrm>
            <a:off x="5323666" y="2012678"/>
            <a:ext cx="6173491" cy="368343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just">
              <a:defRPr/>
            </a:pPr>
            <a:endParaRPr lang="fr-FR" altLang="ko-KR" sz="2500" b="1" dirty="0" smtClean="0">
              <a:solidFill>
                <a:schemeClr val="tx1"/>
              </a:solidFill>
            </a:endParaRPr>
          </a:p>
          <a:p>
            <a:pPr algn="ctr">
              <a:defRPr/>
            </a:pPr>
            <a:r>
              <a:rPr lang="fr-FR" altLang="ko-KR" sz="2500" b="1" dirty="0" smtClean="0">
                <a:solidFill>
                  <a:schemeClr val="tx1"/>
                </a:solidFill>
              </a:rPr>
              <a:t>PAULINE EFFA</a:t>
            </a:r>
          </a:p>
          <a:p>
            <a:pPr algn="ctr">
              <a:defRPr/>
            </a:pPr>
            <a:endParaRPr lang="fr-FR" altLang="ko-KR" sz="2500" b="1" dirty="0" smtClean="0">
              <a:solidFill>
                <a:schemeClr val="tx1"/>
              </a:solidFill>
            </a:endParaRPr>
          </a:p>
          <a:p>
            <a:pPr algn="just">
              <a:defRPr/>
            </a:pPr>
            <a:r>
              <a:rPr lang="fr-FR" altLang="ko-KR" sz="2200" b="1" dirty="0" smtClean="0">
                <a:solidFill>
                  <a:schemeClr val="tx1"/>
                </a:solidFill>
              </a:rPr>
              <a:t>Directrice</a:t>
            </a:r>
            <a:r>
              <a:rPr lang="fr-FR" altLang="ko-KR" sz="2200" b="1" dirty="0">
                <a:solidFill>
                  <a:schemeClr val="tx1"/>
                </a:solidFill>
              </a:rPr>
              <a:t>, Partenariat France-Afrique pour le Co-développement (</a:t>
            </a:r>
            <a:r>
              <a:rPr lang="fr-FR" altLang="ko-KR" sz="2200" b="1" dirty="0" smtClean="0">
                <a:solidFill>
                  <a:schemeClr val="tx1"/>
                </a:solidFill>
              </a:rPr>
              <a:t>PFAC)</a:t>
            </a:r>
          </a:p>
          <a:p>
            <a:pPr algn="just">
              <a:defRPr/>
            </a:pPr>
            <a:endParaRPr lang="fr-FR" altLang="ko-KR" sz="2200" b="1" dirty="0">
              <a:solidFill>
                <a:schemeClr val="tx1"/>
              </a:solidFill>
            </a:endParaRPr>
          </a:p>
          <a:p>
            <a:pPr algn="just">
              <a:defRPr/>
            </a:pPr>
            <a:r>
              <a:rPr lang="fr-FR" altLang="ko-KR" sz="2200" b="1" dirty="0" smtClean="0">
                <a:solidFill>
                  <a:schemeClr val="tx1"/>
                </a:solidFill>
              </a:rPr>
              <a:t>Membre </a:t>
            </a:r>
            <a:r>
              <a:rPr lang="fr-FR" altLang="ko-KR" sz="2200" b="1" dirty="0">
                <a:solidFill>
                  <a:schemeClr val="tx1"/>
                </a:solidFill>
              </a:rPr>
              <a:t>de ESS Forum International  </a:t>
            </a:r>
            <a:endParaRPr lang="en-US" altLang="ko-KR" sz="2200" b="1" dirty="0">
              <a:solidFill>
                <a:schemeClr val="tx1"/>
              </a:solidFill>
            </a:endParaRPr>
          </a:p>
        </p:txBody>
      </p:sp>
      <p:pic>
        <p:nvPicPr>
          <p:cNvPr id="6" name="그림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4988" y="2012678"/>
            <a:ext cx="3003766" cy="3003766"/>
          </a:xfrm>
          <a:prstGeom prst="rect">
            <a:avLst/>
          </a:prstGeom>
          <a:ln>
            <a:solidFill>
              <a:schemeClr val="tx1"/>
            </a:solidFill>
          </a:ln>
          <a:effectLst>
            <a:outerShdw blurRad="50800" dist="38100" dir="2700000" algn="tl" rotWithShape="0">
              <a:schemeClr val="tx2">
                <a:alpha val="40000"/>
              </a:schemeClr>
            </a:outerShdw>
          </a:effectLst>
        </p:spPr>
      </p:pic>
      <p:pic>
        <p:nvPicPr>
          <p:cNvPr id="3" name="그림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772" y="5222929"/>
            <a:ext cx="1276198" cy="1264752"/>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D13D2C4-E84A-4C3D-86EE-B2616C8B9579}"/>
              </a:ext>
            </a:extLst>
          </p:cNvPr>
          <p:cNvSpPr>
            <a:spLocks noGrp="1"/>
          </p:cNvSpPr>
          <p:nvPr>
            <p:ph type="title"/>
          </p:nvPr>
        </p:nvSpPr>
        <p:spPr>
          <a:xfrm>
            <a:off x="1146874" y="374636"/>
            <a:ext cx="10298624" cy="1492132"/>
          </a:xfrm>
        </p:spPr>
        <p:txBody>
          <a:bodyPr>
            <a:noAutofit/>
          </a:bodyPr>
          <a:lstStyle/>
          <a:p>
            <a:pPr algn="ctr"/>
            <a:r>
              <a:rPr lang="en-US" sz="4200" dirty="0" err="1" smtClean="0">
                <a:solidFill>
                  <a:schemeClr val="tx1"/>
                </a:solidFill>
              </a:rPr>
              <a:t>Défis</a:t>
            </a:r>
            <a:r>
              <a:rPr lang="en-US" sz="4200" dirty="0" smtClean="0">
                <a:solidFill>
                  <a:schemeClr val="tx1"/>
                </a:solidFill>
              </a:rPr>
              <a:t> </a:t>
            </a:r>
            <a:r>
              <a:rPr lang="en-US" sz="4200" dirty="0" err="1" smtClean="0">
                <a:solidFill>
                  <a:schemeClr val="tx1"/>
                </a:solidFill>
              </a:rPr>
              <a:t>auxquels</a:t>
            </a:r>
            <a:r>
              <a:rPr lang="en-US" sz="4200" dirty="0" smtClean="0">
                <a:solidFill>
                  <a:schemeClr val="tx1"/>
                </a:solidFill>
              </a:rPr>
              <a:t> </a:t>
            </a:r>
            <a:r>
              <a:rPr lang="en-US" sz="4200" dirty="0" err="1" smtClean="0">
                <a:solidFill>
                  <a:schemeClr val="tx1"/>
                </a:solidFill>
              </a:rPr>
              <a:t>l’ess</a:t>
            </a:r>
            <a:r>
              <a:rPr lang="en-US" sz="4200" dirty="0" smtClean="0">
                <a:solidFill>
                  <a:schemeClr val="tx1"/>
                </a:solidFill>
              </a:rPr>
              <a:t> </a:t>
            </a:r>
            <a:r>
              <a:rPr lang="en-US" sz="4200" dirty="0" err="1" smtClean="0">
                <a:solidFill>
                  <a:schemeClr val="tx1"/>
                </a:solidFill>
              </a:rPr>
              <a:t>est</a:t>
            </a:r>
            <a:r>
              <a:rPr lang="en-US" sz="4200" dirty="0" smtClean="0">
                <a:solidFill>
                  <a:schemeClr val="tx1"/>
                </a:solidFill>
              </a:rPr>
              <a:t> </a:t>
            </a:r>
            <a:r>
              <a:rPr lang="en-US" sz="4200" dirty="0" err="1" smtClean="0">
                <a:solidFill>
                  <a:schemeClr val="tx1"/>
                </a:solidFill>
              </a:rPr>
              <a:t>confrontrée</a:t>
            </a:r>
            <a:r>
              <a:rPr lang="en-US" sz="4200" dirty="0" smtClean="0">
                <a:solidFill>
                  <a:schemeClr val="tx1"/>
                </a:solidFill>
              </a:rPr>
              <a:t> au </a:t>
            </a:r>
            <a:r>
              <a:rPr lang="en-US" sz="4200" dirty="0" err="1" smtClean="0">
                <a:solidFill>
                  <a:schemeClr val="tx1"/>
                </a:solidFill>
              </a:rPr>
              <a:t>cameroun</a:t>
            </a:r>
            <a:r>
              <a:rPr lang="en-US" sz="4200" dirty="0" smtClean="0">
                <a:solidFill>
                  <a:schemeClr val="tx1"/>
                </a:solidFill>
              </a:rPr>
              <a:t> </a:t>
            </a:r>
            <a:r>
              <a:rPr lang="en-US" sz="4200" dirty="0" err="1" smtClean="0">
                <a:solidFill>
                  <a:schemeClr val="tx1"/>
                </a:solidFill>
              </a:rPr>
              <a:t>dans</a:t>
            </a:r>
            <a:r>
              <a:rPr lang="en-US" sz="4200" dirty="0" smtClean="0">
                <a:solidFill>
                  <a:schemeClr val="tx1"/>
                </a:solidFill>
              </a:rPr>
              <a:t> le </a:t>
            </a:r>
            <a:r>
              <a:rPr lang="en-US" sz="4200" dirty="0" err="1" smtClean="0">
                <a:solidFill>
                  <a:schemeClr val="tx1"/>
                </a:solidFill>
              </a:rPr>
              <a:t>contexte</a:t>
            </a:r>
            <a:r>
              <a:rPr lang="en-US" sz="4200" dirty="0" smtClean="0">
                <a:solidFill>
                  <a:schemeClr val="tx1"/>
                </a:solidFill>
              </a:rPr>
              <a:t> du covid-19</a:t>
            </a:r>
            <a:endParaRPr lang="en-US" sz="4200" dirty="0">
              <a:solidFill>
                <a:schemeClr val="tx1"/>
              </a:solidFill>
            </a:endParaRPr>
          </a:p>
        </p:txBody>
      </p:sp>
      <p:sp>
        <p:nvSpPr>
          <p:cNvPr id="7" name="Content Placeholder 6">
            <a:extLst>
              <a:ext uri="{FF2B5EF4-FFF2-40B4-BE49-F238E27FC236}">
                <a16:creationId xmlns:a16="http://schemas.microsoft.com/office/drawing/2014/main" xmlns="" id="{FFB7EAE7-6E26-4471-AD30-0892F0C3973C}"/>
              </a:ext>
            </a:extLst>
          </p:cNvPr>
          <p:cNvSpPr>
            <a:spLocks noGrp="1"/>
          </p:cNvSpPr>
          <p:nvPr>
            <p:ph idx="1"/>
          </p:nvPr>
        </p:nvSpPr>
        <p:spPr>
          <a:xfrm>
            <a:off x="1251678" y="2053526"/>
            <a:ext cx="10178322" cy="4037307"/>
          </a:xfrm>
        </p:spPr>
        <p:txBody>
          <a:bodyPr>
            <a:noAutofit/>
          </a:bodyPr>
          <a:lstStyle/>
          <a:p>
            <a:pPr lvl="0" algn="just">
              <a:defRPr/>
            </a:pPr>
            <a:r>
              <a:rPr lang="fr-CA" sz="1600" b="1" dirty="0"/>
              <a:t>Défi #1: </a:t>
            </a:r>
            <a:r>
              <a:rPr lang="fr-FR" sz="1600" b="1" dirty="0"/>
              <a:t>Le maintien d’un revenu pour les acteurs de l’ESS pendant la </a:t>
            </a:r>
            <a:r>
              <a:rPr lang="fr-FR" sz="1600" b="1" dirty="0" smtClean="0"/>
              <a:t>pandémie</a:t>
            </a:r>
            <a:endParaRPr lang="fr-FR" sz="1600" b="1" dirty="0"/>
          </a:p>
          <a:p>
            <a:pPr lvl="1" algn="just">
              <a:defRPr/>
            </a:pPr>
            <a:r>
              <a:rPr lang="fr-CA" sz="1600" dirty="0"/>
              <a:t>Réflexion d’ensemble sur la survie des acteurs pendant cette période</a:t>
            </a:r>
          </a:p>
          <a:p>
            <a:pPr lvl="0" algn="just">
              <a:defRPr/>
            </a:pPr>
            <a:r>
              <a:rPr lang="fr-CA" sz="1600" b="1" dirty="0"/>
              <a:t>Défi #2: mobiliser les différentes parties pouvant répondre à la préoccupation</a:t>
            </a:r>
          </a:p>
          <a:p>
            <a:pPr lvl="1" algn="just">
              <a:defRPr/>
            </a:pPr>
            <a:r>
              <a:rPr lang="fr-CA" sz="1600" dirty="0"/>
              <a:t>Pour apporter une solution à la situation, les gouvernements s’adressent prioritairement aux entreprises classiques, ils les subventionnent pour des services qui sont à la portée des acteurs de l’ESS</a:t>
            </a:r>
          </a:p>
          <a:p>
            <a:pPr marL="457200" lvl="1" indent="0">
              <a:buNone/>
              <a:defRPr/>
            </a:pPr>
            <a:endParaRPr lang="fr-CA" sz="1600" dirty="0"/>
          </a:p>
          <a:p>
            <a:pPr lvl="0">
              <a:defRPr/>
            </a:pPr>
            <a:r>
              <a:rPr lang="fr-CA" sz="1600" b="1" dirty="0"/>
              <a:t>Les défis auxquels </a:t>
            </a:r>
            <a:r>
              <a:rPr lang="fr-CA" sz="1600" b="1" dirty="0" smtClean="0"/>
              <a:t>les acteurs de l’ESS font </a:t>
            </a:r>
            <a:r>
              <a:rPr lang="fr-CA" sz="1600" b="1" dirty="0"/>
              <a:t>face actuellement en raison du </a:t>
            </a:r>
            <a:r>
              <a:rPr lang="fr-CA" sz="1600" b="1" dirty="0" smtClean="0"/>
              <a:t>COVID-19</a:t>
            </a:r>
            <a:endParaRPr lang="fr-CA" sz="1600" b="1" dirty="0"/>
          </a:p>
          <a:p>
            <a:pPr lvl="1">
              <a:defRPr/>
            </a:pPr>
            <a:r>
              <a:rPr lang="fr-CA" sz="1600" dirty="0"/>
              <a:t>Baisse </a:t>
            </a:r>
            <a:r>
              <a:rPr lang="fr-CA" sz="1600" dirty="0" smtClean="0"/>
              <a:t>d’activité </a:t>
            </a:r>
            <a:r>
              <a:rPr lang="fr-CA" sz="1600" dirty="0"/>
              <a:t>due aux mesures de restriction visant à limiter la propagation de la COVID 19 </a:t>
            </a:r>
            <a:r>
              <a:rPr lang="fr-CA" sz="1600" dirty="0" smtClean="0"/>
              <a:t>qui entrainent </a:t>
            </a:r>
            <a:r>
              <a:rPr lang="fr-CA" sz="1600" dirty="0"/>
              <a:t>des pertes de revenus</a:t>
            </a:r>
          </a:p>
          <a:p>
            <a:pPr lvl="1">
              <a:defRPr/>
            </a:pPr>
            <a:r>
              <a:rPr lang="fr-FR" sz="1600" dirty="0"/>
              <a:t>Ralentissement de leurs activités </a:t>
            </a:r>
          </a:p>
          <a:p>
            <a:pPr lvl="1">
              <a:defRPr/>
            </a:pPr>
            <a:r>
              <a:rPr lang="fr-FR" sz="1600" dirty="0"/>
              <a:t>Limitation des </a:t>
            </a:r>
            <a:r>
              <a:rPr lang="fr-FR" sz="1600" dirty="0" smtClean="0"/>
              <a:t>allers </a:t>
            </a:r>
            <a:r>
              <a:rPr lang="fr-FR" sz="1600" dirty="0"/>
              <a:t>et </a:t>
            </a:r>
            <a:r>
              <a:rPr lang="fr-FR" sz="1600" dirty="0" smtClean="0"/>
              <a:t>venues</a:t>
            </a:r>
            <a:endParaRPr lang="fr-FR" sz="1600" dirty="0"/>
          </a:p>
          <a:p>
            <a:pPr lvl="1">
              <a:defRPr/>
            </a:pPr>
            <a:r>
              <a:rPr lang="fr-FR" sz="1600" dirty="0" smtClean="0"/>
              <a:t>Perte </a:t>
            </a:r>
            <a:r>
              <a:rPr lang="fr-FR" sz="1600" dirty="0"/>
              <a:t>de revenu due à l’instauration des mesures de confinement total à partir de 16h </a:t>
            </a:r>
            <a:r>
              <a:rPr lang="fr-FR" sz="1600" dirty="0" smtClean="0"/>
              <a:t>- une </a:t>
            </a:r>
            <a:r>
              <a:rPr lang="fr-FR" sz="1600" dirty="0"/>
              <a:t>bonne partie des activités menées par les acteurs de l’ESS se déroule à partir de cette heure là....</a:t>
            </a:r>
          </a:p>
        </p:txBody>
      </p:sp>
    </p:spTree>
    <p:extLst>
      <p:ext uri="{BB962C8B-B14F-4D97-AF65-F5344CB8AC3E}">
        <p14:creationId xmlns:p14="http://schemas.microsoft.com/office/powerpoint/2010/main" val="2454848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0BC402-BF24-404D-BB8E-B4FA076D6264}"/>
              </a:ext>
            </a:extLst>
          </p:cNvPr>
          <p:cNvSpPr>
            <a:spLocks noGrp="1"/>
          </p:cNvSpPr>
          <p:nvPr>
            <p:ph type="title"/>
          </p:nvPr>
        </p:nvSpPr>
        <p:spPr>
          <a:xfrm>
            <a:off x="1251678" y="382385"/>
            <a:ext cx="10178322" cy="927222"/>
          </a:xfrm>
        </p:spPr>
        <p:txBody>
          <a:bodyPr>
            <a:normAutofit/>
          </a:bodyPr>
          <a:lstStyle/>
          <a:p>
            <a:pPr algn="ctr"/>
            <a:r>
              <a:rPr lang="fr-CA" sz="4200" dirty="0">
                <a:solidFill>
                  <a:schemeClr val="tx1"/>
                </a:solidFill>
              </a:rPr>
              <a:t>Initiatives MISES EN OEUVRE</a:t>
            </a:r>
            <a:endParaRPr lang="en-US" sz="4200" dirty="0">
              <a:solidFill>
                <a:schemeClr val="tx1"/>
              </a:solidFill>
            </a:endParaRPr>
          </a:p>
        </p:txBody>
      </p:sp>
      <p:sp>
        <p:nvSpPr>
          <p:cNvPr id="3" name="Content Placeholder 2">
            <a:extLst>
              <a:ext uri="{FF2B5EF4-FFF2-40B4-BE49-F238E27FC236}">
                <a16:creationId xmlns:a16="http://schemas.microsoft.com/office/drawing/2014/main" xmlns="" id="{93309CAF-4602-4DCC-9B47-B3BFF9AD002A}"/>
              </a:ext>
            </a:extLst>
          </p:cNvPr>
          <p:cNvSpPr>
            <a:spLocks noGrp="1"/>
          </p:cNvSpPr>
          <p:nvPr>
            <p:ph idx="1"/>
          </p:nvPr>
        </p:nvSpPr>
        <p:spPr>
          <a:xfrm>
            <a:off x="1298173" y="1929540"/>
            <a:ext cx="10178322" cy="3593591"/>
          </a:xfrm>
        </p:spPr>
        <p:txBody>
          <a:bodyPr>
            <a:normAutofit fontScale="92500"/>
          </a:bodyPr>
          <a:lstStyle/>
          <a:p>
            <a:pPr marL="0" indent="0" algn="just">
              <a:buNone/>
            </a:pPr>
            <a:r>
              <a:rPr lang="fr-CA" sz="2400" b="1" dirty="0"/>
              <a:t>Initiative #I: un constat et un choix d’action</a:t>
            </a:r>
          </a:p>
          <a:p>
            <a:pPr lvl="1" algn="just"/>
            <a:r>
              <a:rPr lang="fr-FR" sz="2400" dirty="0"/>
              <a:t>Suite à l’instauration des mesures barrières contre la propagation du </a:t>
            </a:r>
            <a:r>
              <a:rPr lang="fr-FR" sz="2400" dirty="0" smtClean="0"/>
              <a:t>COVID-19, </a:t>
            </a:r>
            <a:r>
              <a:rPr lang="fr-FR" sz="2400" dirty="0"/>
              <a:t>on s’est rendu compte que beaucoup d’activités liées à ces mesures pouvaient permettre l’implication de corps de métiers locaux d’autant plus que les frontières sont fermées et que les activités de revendeurs sont à la </a:t>
            </a:r>
            <a:r>
              <a:rPr lang="fr-FR" sz="2400" dirty="0" smtClean="0"/>
              <a:t>traîne</a:t>
            </a:r>
          </a:p>
          <a:p>
            <a:pPr lvl="1" algn="just"/>
            <a:endParaRPr lang="fr-FR" sz="2400" dirty="0"/>
          </a:p>
          <a:p>
            <a:pPr lvl="1" algn="just"/>
            <a:r>
              <a:rPr lang="fr-CA" sz="2400" dirty="0"/>
              <a:t>O</a:t>
            </a:r>
            <a:r>
              <a:rPr lang="fr-CA" sz="2400" dirty="0" smtClean="0"/>
              <a:t>pération </a:t>
            </a:r>
            <a:r>
              <a:rPr lang="fr-CA" sz="2400" dirty="0"/>
              <a:t>« </a:t>
            </a:r>
            <a:r>
              <a:rPr lang="fr-CA" sz="2400" dirty="0" smtClean="0"/>
              <a:t>5000000 </a:t>
            </a:r>
            <a:r>
              <a:rPr lang="fr-CA" sz="2400" dirty="0"/>
              <a:t>de masques contre le </a:t>
            </a:r>
            <a:r>
              <a:rPr lang="fr-CA" sz="2400" dirty="0" smtClean="0"/>
              <a:t>COVID-19 </a:t>
            </a:r>
            <a:r>
              <a:rPr lang="fr-CA" sz="2400" dirty="0"/>
              <a:t>au sein des RELESS » autour </a:t>
            </a:r>
            <a:r>
              <a:rPr lang="fr-CA" sz="2400" dirty="0" smtClean="0"/>
              <a:t>desquelles </a:t>
            </a:r>
            <a:r>
              <a:rPr lang="fr-CA" sz="2400" dirty="0"/>
              <a:t>plusieurs autres activités vont se développer</a:t>
            </a:r>
          </a:p>
          <a:p>
            <a:pPr marL="0" indent="0">
              <a:buNone/>
            </a:pPr>
            <a:endParaRPr lang="en-US" dirty="0"/>
          </a:p>
        </p:txBody>
      </p:sp>
    </p:spTree>
    <p:extLst>
      <p:ext uri="{BB962C8B-B14F-4D97-AF65-F5344CB8AC3E}">
        <p14:creationId xmlns:p14="http://schemas.microsoft.com/office/powerpoint/2010/main" val="1487166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0BC402-BF24-404D-BB8E-B4FA076D6264}"/>
              </a:ext>
            </a:extLst>
          </p:cNvPr>
          <p:cNvSpPr>
            <a:spLocks noGrp="1"/>
          </p:cNvSpPr>
          <p:nvPr>
            <p:ph type="title"/>
          </p:nvPr>
        </p:nvSpPr>
        <p:spPr>
          <a:xfrm>
            <a:off x="1251678" y="382385"/>
            <a:ext cx="10178322" cy="927222"/>
          </a:xfrm>
        </p:spPr>
        <p:txBody>
          <a:bodyPr>
            <a:normAutofit/>
          </a:bodyPr>
          <a:lstStyle/>
          <a:p>
            <a:pPr algn="ctr"/>
            <a:r>
              <a:rPr lang="fr-CA" sz="4200" dirty="0">
                <a:solidFill>
                  <a:schemeClr val="tx1"/>
                </a:solidFill>
              </a:rPr>
              <a:t>Initiatives MISES EN </a:t>
            </a:r>
            <a:r>
              <a:rPr lang="fr-CA" sz="4200" dirty="0" smtClean="0">
                <a:solidFill>
                  <a:schemeClr val="tx1"/>
                </a:solidFill>
              </a:rPr>
              <a:t>ŒUVRE (2)</a:t>
            </a:r>
            <a:endParaRPr lang="en-US" sz="4200" dirty="0">
              <a:solidFill>
                <a:schemeClr val="tx1"/>
              </a:solidFill>
            </a:endParaRPr>
          </a:p>
        </p:txBody>
      </p:sp>
      <p:sp>
        <p:nvSpPr>
          <p:cNvPr id="3" name="Content Placeholder 2">
            <a:extLst>
              <a:ext uri="{FF2B5EF4-FFF2-40B4-BE49-F238E27FC236}">
                <a16:creationId xmlns:a16="http://schemas.microsoft.com/office/drawing/2014/main" xmlns="" id="{93309CAF-4602-4DCC-9B47-B3BFF9AD002A}"/>
              </a:ext>
            </a:extLst>
          </p:cNvPr>
          <p:cNvSpPr>
            <a:spLocks noGrp="1"/>
          </p:cNvSpPr>
          <p:nvPr>
            <p:ph idx="1"/>
          </p:nvPr>
        </p:nvSpPr>
        <p:spPr>
          <a:xfrm>
            <a:off x="1189684" y="1371600"/>
            <a:ext cx="10178322" cy="5083443"/>
          </a:xfrm>
        </p:spPr>
        <p:txBody>
          <a:bodyPr>
            <a:normAutofit fontScale="92500" lnSpcReduction="10000"/>
          </a:bodyPr>
          <a:lstStyle/>
          <a:p>
            <a:pPr marL="0" indent="0" algn="just">
              <a:buNone/>
            </a:pPr>
            <a:r>
              <a:rPr lang="fr-CA" b="1" dirty="0"/>
              <a:t>Initiative #2:  le lancement de l’action et la démarche commune avec le REMCESS</a:t>
            </a:r>
          </a:p>
          <a:p>
            <a:pPr lvl="1" algn="just"/>
            <a:r>
              <a:rPr lang="fr-FR" sz="2000" dirty="0" smtClean="0"/>
              <a:t>La </a:t>
            </a:r>
            <a:r>
              <a:rPr lang="fr-FR" sz="2000" dirty="0"/>
              <a:t>proposition de l’opération de production des masques par des couturier(e)s structuré(e)s va obtenir l’adhésion du REMCESS qui le propose au ministre de l’ES qui va obtenir la participation de ces coopératives à la production de ces masques </a:t>
            </a:r>
            <a:r>
              <a:rPr lang="fr-FR" sz="2000" dirty="0" smtClean="0"/>
              <a:t>homologués. Un </a:t>
            </a:r>
            <a:r>
              <a:rPr lang="fr-FR" sz="2000" dirty="0"/>
              <a:t>plaidoyer auprès des ministères engagés amène ceux-ci à solliciter </a:t>
            </a:r>
            <a:r>
              <a:rPr lang="fr-FR" sz="2000" dirty="0" smtClean="0"/>
              <a:t>les </a:t>
            </a:r>
            <a:r>
              <a:rPr lang="fr-FR" sz="2000" dirty="0"/>
              <a:t>coopératives qui produisent actuellement des milliers de masques, </a:t>
            </a:r>
          </a:p>
          <a:p>
            <a:pPr lvl="1" algn="just"/>
            <a:r>
              <a:rPr lang="fr-FR" sz="2000" dirty="0"/>
              <a:t>Avec le REMCESS, une mobilisation de partenaires est menée au niveau national et international, </a:t>
            </a:r>
            <a:r>
              <a:rPr lang="fr-FR" sz="2000" dirty="0" smtClean="0"/>
              <a:t>pour </a:t>
            </a:r>
            <a:r>
              <a:rPr lang="fr-FR" sz="2000" dirty="0"/>
              <a:t>mobiliser des moyens afin d’engager de plus en plus d’acteurs dans l’activité; d’autres coopératives sont </a:t>
            </a:r>
            <a:r>
              <a:rPr lang="fr-FR" sz="2000" dirty="0" smtClean="0"/>
              <a:t>sollicitées</a:t>
            </a:r>
          </a:p>
          <a:p>
            <a:pPr lvl="1" algn="just"/>
            <a:endParaRPr lang="fr-FR" sz="2000" dirty="0" smtClean="0"/>
          </a:p>
          <a:p>
            <a:pPr algn="just">
              <a:buNone/>
            </a:pPr>
            <a:r>
              <a:rPr lang="fr-FR" i="1" dirty="0"/>
              <a:t>Exemples d’initiatives mises en oeuvre </a:t>
            </a:r>
            <a:r>
              <a:rPr lang="fr-FR" i="1" dirty="0" smtClean="0"/>
              <a:t>au niveau de l’organisation</a:t>
            </a:r>
            <a:r>
              <a:rPr lang="fr-FR" i="1" dirty="0"/>
              <a:t>, </a:t>
            </a:r>
            <a:r>
              <a:rPr lang="fr-FR" i="1" dirty="0" smtClean="0"/>
              <a:t>du </a:t>
            </a:r>
            <a:r>
              <a:rPr lang="fr-FR" i="1" dirty="0"/>
              <a:t>réseau, </a:t>
            </a:r>
            <a:r>
              <a:rPr lang="fr-FR" i="1" dirty="0" smtClean="0"/>
              <a:t>de la collectivité territoriale:</a:t>
            </a:r>
            <a:endParaRPr lang="fr-FR" i="1" dirty="0"/>
          </a:p>
          <a:p>
            <a:pPr algn="just">
              <a:buNone/>
            </a:pPr>
            <a:r>
              <a:rPr lang="fr-FR" dirty="0"/>
              <a:t>Les femmes pour la fabrication de savons,  des producteurs d’huile pour la fabrication des savons, des jeunes pour des dispositifs lave-mains, la sensibilisation et l’accompagnement des acteurs</a:t>
            </a:r>
            <a:r>
              <a:rPr lang="fr-FR" dirty="0" smtClean="0"/>
              <a:t>...</a:t>
            </a:r>
            <a:endParaRPr lang="fr-FR" dirty="0"/>
          </a:p>
          <a:p>
            <a:pPr algn="just">
              <a:buNone/>
            </a:pPr>
            <a:r>
              <a:rPr lang="fr-FR" dirty="0"/>
              <a:t>Le ministère de l’administration territoriale qui gère la crise travaille actuellement avec les coopératives pour la production de ces masques... </a:t>
            </a:r>
            <a:endParaRPr lang="en-US" dirty="0"/>
          </a:p>
        </p:txBody>
      </p:sp>
    </p:spTree>
    <p:extLst>
      <p:ext uri="{BB962C8B-B14F-4D97-AF65-F5344CB8AC3E}">
        <p14:creationId xmlns:p14="http://schemas.microsoft.com/office/powerpoint/2010/main" val="1280867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0BC402-BF24-404D-BB8E-B4FA076D6264}"/>
              </a:ext>
            </a:extLst>
          </p:cNvPr>
          <p:cNvSpPr>
            <a:spLocks noGrp="1"/>
          </p:cNvSpPr>
          <p:nvPr>
            <p:ph type="title"/>
          </p:nvPr>
        </p:nvSpPr>
        <p:spPr>
          <a:xfrm>
            <a:off x="1251678" y="382385"/>
            <a:ext cx="10178322" cy="927222"/>
          </a:xfrm>
        </p:spPr>
        <p:txBody>
          <a:bodyPr>
            <a:normAutofit/>
          </a:bodyPr>
          <a:lstStyle/>
          <a:p>
            <a:pPr algn="ctr"/>
            <a:r>
              <a:rPr lang="fr-CA" sz="4200" dirty="0" smtClean="0">
                <a:solidFill>
                  <a:schemeClr val="tx1"/>
                </a:solidFill>
              </a:rPr>
              <a:t>STRATEGIE Globale pour l’ESS</a:t>
            </a:r>
            <a:endParaRPr lang="en-US" sz="4200" dirty="0">
              <a:solidFill>
                <a:schemeClr val="tx1"/>
              </a:solidFill>
            </a:endParaRPr>
          </a:p>
        </p:txBody>
      </p:sp>
      <p:sp>
        <p:nvSpPr>
          <p:cNvPr id="3" name="Content Placeholder 2">
            <a:extLst>
              <a:ext uri="{FF2B5EF4-FFF2-40B4-BE49-F238E27FC236}">
                <a16:creationId xmlns:a16="http://schemas.microsoft.com/office/drawing/2014/main" xmlns="" id="{93309CAF-4602-4DCC-9B47-B3BFF9AD002A}"/>
              </a:ext>
            </a:extLst>
          </p:cNvPr>
          <p:cNvSpPr>
            <a:spLocks noGrp="1"/>
          </p:cNvSpPr>
          <p:nvPr>
            <p:ph idx="1"/>
          </p:nvPr>
        </p:nvSpPr>
        <p:spPr>
          <a:xfrm>
            <a:off x="1290424" y="1619573"/>
            <a:ext cx="10178322" cy="4703735"/>
          </a:xfrm>
        </p:spPr>
        <p:txBody>
          <a:bodyPr>
            <a:normAutofit fontScale="85000" lnSpcReduction="20000"/>
          </a:bodyPr>
          <a:lstStyle/>
          <a:p>
            <a:pPr marL="0" lvl="0" indent="0" algn="just">
              <a:buNone/>
              <a:defRPr/>
            </a:pPr>
            <a:r>
              <a:rPr lang="fr-CA" sz="2200" dirty="0"/>
              <a:t>La stratégie consiste en la mobilisation pour une convergence des acteurs, des accompagnateurs, des collectivités territoriales décentralisées, des gouvernements centraux</a:t>
            </a:r>
          </a:p>
          <a:p>
            <a:pPr marL="0" lvl="0" indent="0" algn="just">
              <a:buNone/>
              <a:defRPr/>
            </a:pPr>
            <a:r>
              <a:rPr lang="fr-CA" sz="2200" dirty="0"/>
              <a:t>Stratégie d’inclusion à travers la sensibilisation et </a:t>
            </a:r>
            <a:r>
              <a:rPr lang="fr-CA" sz="2200" dirty="0" smtClean="0"/>
              <a:t>l’accompagnement, </a:t>
            </a:r>
            <a:r>
              <a:rPr lang="fr-CA" sz="2200" dirty="0"/>
              <a:t>et de </a:t>
            </a:r>
            <a:r>
              <a:rPr lang="fr-CA" sz="2200" dirty="0" smtClean="0"/>
              <a:t>production. Ceci </a:t>
            </a:r>
            <a:r>
              <a:rPr lang="fr-CA" sz="2200" dirty="0"/>
              <a:t>implique beaucoup de plaidoyer</a:t>
            </a:r>
          </a:p>
          <a:p>
            <a:pPr lvl="0" algn="just">
              <a:defRPr/>
            </a:pPr>
            <a:r>
              <a:rPr lang="fr-CA" sz="2200" b="1" dirty="0"/>
              <a:t>Collaboration multi-acteurs:</a:t>
            </a:r>
          </a:p>
          <a:p>
            <a:pPr lvl="1" algn="just">
              <a:defRPr/>
            </a:pPr>
            <a:r>
              <a:rPr lang="fr-FR" sz="2200" i="1" dirty="0"/>
              <a:t>PFAC accompagne aussi bien les acteurs que les collectivités territoriales décentralisées dans le cadre  de leur réseau le REMCESS, elles forme des formateurs et les outille pour l’encadrement des acteurs au niveau local dans leur structuration en réseaux locaux </a:t>
            </a:r>
            <a:r>
              <a:rPr lang="fr-FR" sz="2200" i="1" dirty="0" smtClean="0"/>
              <a:t>d’ESS. </a:t>
            </a:r>
            <a:r>
              <a:rPr lang="fr-CA" sz="2200" dirty="0" smtClean="0"/>
              <a:t>Il </a:t>
            </a:r>
            <a:r>
              <a:rPr lang="fr-CA" sz="2200" dirty="0"/>
              <a:t>est aisé de mettre tout ce monde autour d’une table et de penser des stratégies </a:t>
            </a:r>
            <a:r>
              <a:rPr lang="fr-CA" sz="2200" dirty="0" smtClean="0"/>
              <a:t>concrètes;</a:t>
            </a:r>
            <a:endParaRPr lang="fr-CA" sz="2200" dirty="0"/>
          </a:p>
          <a:p>
            <a:pPr lvl="1" algn="just">
              <a:defRPr/>
            </a:pPr>
            <a:r>
              <a:rPr lang="fr-CA" sz="2200" dirty="0"/>
              <a:t>LES RELESS, les sociétés coopératives et entreprises </a:t>
            </a:r>
            <a:r>
              <a:rPr lang="fr-CA" sz="2200" dirty="0" smtClean="0"/>
              <a:t>sociales;</a:t>
            </a:r>
            <a:endParaRPr lang="fr-CA" sz="2200" dirty="0"/>
          </a:p>
          <a:p>
            <a:pPr lvl="1" algn="just">
              <a:defRPr/>
            </a:pPr>
            <a:r>
              <a:rPr lang="fr-FR" sz="2200" dirty="0" smtClean="0"/>
              <a:t>REMCESS</a:t>
            </a:r>
            <a:r>
              <a:rPr lang="fr-FR" sz="2200" i="1" dirty="0" smtClean="0"/>
              <a:t>:</a:t>
            </a:r>
            <a:r>
              <a:rPr lang="en-US" sz="2200" i="1" dirty="0" smtClean="0"/>
              <a:t> </a:t>
            </a:r>
            <a:r>
              <a:rPr lang="fr-CA" sz="2200" dirty="0"/>
              <a:t>Fournir des informations sur toute collaboration entre acteurs de l’ESS avec les gouvernements locaux et/ou national au niveau du territoire sur lequel </a:t>
            </a:r>
            <a:r>
              <a:rPr lang="fr-CA" sz="2200" dirty="0" smtClean="0"/>
              <a:t>les organisations opèrent;</a:t>
            </a:r>
            <a:endParaRPr lang="fr-CA" sz="2200" dirty="0"/>
          </a:p>
          <a:p>
            <a:pPr lvl="1" algn="just">
              <a:defRPr/>
            </a:pPr>
            <a:r>
              <a:rPr lang="fr-CA" sz="2200" dirty="0"/>
              <a:t>FORESSCAM est la coopérative des formateurs en ESS qui accompagne les acteurs et leurs </a:t>
            </a:r>
            <a:r>
              <a:rPr lang="fr-CA" sz="2200" dirty="0" smtClean="0"/>
              <a:t>activités.</a:t>
            </a:r>
            <a:endParaRPr lang="fr-CA" sz="2200" dirty="0"/>
          </a:p>
          <a:p>
            <a:pPr marL="0" indent="0">
              <a:buNone/>
            </a:pPr>
            <a:endParaRPr lang="en-US" dirty="0"/>
          </a:p>
        </p:txBody>
      </p:sp>
    </p:spTree>
    <p:extLst>
      <p:ext uri="{BB962C8B-B14F-4D97-AF65-F5344CB8AC3E}">
        <p14:creationId xmlns:p14="http://schemas.microsoft.com/office/powerpoint/2010/main" val="589886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사용자 지정 5">
      <a:dk1>
        <a:sysClr val="windowText" lastClr="000000"/>
      </a:dk1>
      <a:lt1>
        <a:sysClr val="window" lastClr="FFFFFF"/>
      </a:lt1>
      <a:dk2>
        <a:srgbClr val="008180"/>
      </a:dk2>
      <a:lt2>
        <a:srgbClr val="FFFFFF"/>
      </a:lt2>
      <a:accent1>
        <a:srgbClr val="008180"/>
      </a:accent1>
      <a:accent2>
        <a:srgbClr val="58B6C0"/>
      </a:accent2>
      <a:accent3>
        <a:srgbClr val="75BDA7"/>
      </a:accent3>
      <a:accent4>
        <a:srgbClr val="FFFFFF"/>
      </a:accent4>
      <a:accent5>
        <a:srgbClr val="FFFFFF"/>
      </a:accent5>
      <a:accent6>
        <a:srgbClr val="2683C6"/>
      </a:accent6>
      <a:hlink>
        <a:srgbClr val="6B9F25"/>
      </a:hlink>
      <a:folHlink>
        <a:srgbClr val="9F6715"/>
      </a:folHlink>
    </a:clrScheme>
    <a:fontScheme name="Badge">
      <a:majorFont>
        <a:latin typeface="Impact"/>
        <a:ea typeface=""/>
        <a:cs typeface=""/>
        <a:font script="Jpan" typeface="メイリオ"/>
        <a:font script="Hang" typeface="맑은 고딕"/>
        <a:font script="Hans" typeface="SimSun"/>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Microsoft JhengHei"/>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TotalTime>
  <Words>3278</Words>
  <Application>Microsoft Office PowerPoint</Application>
  <PresentationFormat>사용자 지정</PresentationFormat>
  <Paragraphs>230</Paragraphs>
  <Slides>32</Slides>
  <Notes>0</Notes>
  <HiddenSlides>0</HiddenSlides>
  <MMClips>0</MMClips>
  <ScaleCrop>false</ScaleCrop>
  <HeadingPairs>
    <vt:vector size="4" baseType="variant">
      <vt:variant>
        <vt:lpstr>테마</vt:lpstr>
      </vt:variant>
      <vt:variant>
        <vt:i4>1</vt:i4>
      </vt:variant>
      <vt:variant>
        <vt:lpstr>슬라이드 제목</vt:lpstr>
      </vt:variant>
      <vt:variant>
        <vt:i4>32</vt:i4>
      </vt:variant>
    </vt:vector>
  </HeadingPairs>
  <TitlesOfParts>
    <vt:vector size="33" baseType="lpstr">
      <vt:lpstr>Badge</vt:lpstr>
      <vt:lpstr>Série de webinaires de Gsef  1er Cycle Défis et stratégies De soutien à l'ESS  en période de crise du COVID-19</vt:lpstr>
      <vt:lpstr>Modératrice   </vt:lpstr>
      <vt:lpstr>introduction</vt:lpstr>
      <vt:lpstr>Intervenants</vt:lpstr>
      <vt:lpstr>Défis et stratégies de soutien à l'ESS en période de crise du COVID-19</vt:lpstr>
      <vt:lpstr>Défis auxquels l’ess est confrontrée au cameroun dans le contexte du covid-19</vt:lpstr>
      <vt:lpstr>Initiatives MISES EN OEUVRE</vt:lpstr>
      <vt:lpstr>Initiatives MISES EN ŒUVRE (2)</vt:lpstr>
      <vt:lpstr>STRATEGIE Globale pour l’ESS</vt:lpstr>
      <vt:lpstr>PERSPECTIVES, L’APRES COVID-19?</vt:lpstr>
      <vt:lpstr>Défis et stratégies de soutien à l'ESS en période de crise du COVID-19</vt:lpstr>
      <vt:lpstr>Défis auxquels l’ess est confrontrée au MAROC dans le contexte du covid-19</vt:lpstr>
      <vt:lpstr>INITIATIVES MISES EN OEUVRE PAR L’EMESSE</vt:lpstr>
      <vt:lpstr>Stratégies globales pour l’ESS</vt:lpstr>
      <vt:lpstr>Défis et stratégies de soutien à l'ESS en période de crise du COVID-19</vt:lpstr>
      <vt:lpstr>INITIATIVES MISES EN OEUVRe</vt:lpstr>
      <vt:lpstr>Défis et stratégies de soutien à l'ESS en période de crise du COVID-19</vt:lpstr>
      <vt:lpstr>A quels défis l’ess au niveau de la ville de dakar fait-elle face dans le contexte du covid-19? (1)</vt:lpstr>
      <vt:lpstr>A quels défis l’ess au niveau de la ville de dakar fait-elle face dans le contexte du covid-19? (2)</vt:lpstr>
      <vt:lpstr>INITIATIVES MISES EN OEUVRE au niveau de la ville de dakar (1)</vt:lpstr>
      <vt:lpstr>INITIATIVES MISES EN OEUVRE au niveau de la ville de dakar (2)</vt:lpstr>
      <vt:lpstr>Stratégie globale pour l’ESS (1)</vt:lpstr>
      <vt:lpstr>Stratégie globale pour l’ESS (2)</vt:lpstr>
      <vt:lpstr>Défis et stratégies de soutien à l'ESS en période de crise du COVID-19</vt:lpstr>
      <vt:lpstr>A quels défis l’ess fait-elle actuellement face à montréal dans le contexte du covid-19?</vt:lpstr>
      <vt:lpstr>INITIATIVES MISES EN oeuvre</vt:lpstr>
      <vt:lpstr>Stratégie globale pour l’ESS</vt:lpstr>
      <vt:lpstr>Défis et stratégies de soutien à l'ESS en période de crise du COVID-19</vt:lpstr>
      <vt:lpstr>A quels défis l’ess fait-elle actuellement face au niveau de la région dans le contexte du covid-19?</vt:lpstr>
      <vt:lpstr>INITIATIVES MISES EN oeuvre (1)</vt:lpstr>
      <vt:lpstr>INITIATIVES MISES EN oeuvre (2)</vt:lpstr>
      <vt:lpstr>Stratégie globale pour l’ESS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and Strategies of SSE in Times of the Covid-19 Crisis</dc:title>
  <dc:creator>GSEF 1</dc:creator>
  <cp:lastModifiedBy>USER</cp:lastModifiedBy>
  <cp:revision>74</cp:revision>
  <cp:lastPrinted>2020-05-26T06:09:50Z</cp:lastPrinted>
  <dcterms:created xsi:type="dcterms:W3CDTF">2020-05-12T03:02:35Z</dcterms:created>
  <dcterms:modified xsi:type="dcterms:W3CDTF">2020-06-02T09:08:23Z</dcterms:modified>
  <cp:version>1000.0000.01</cp:version>
</cp:coreProperties>
</file>