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0" r:id="rId1"/>
  </p:sldMasterIdLst>
  <p:sldIdLst>
    <p:sldId id="332" r:id="rId2"/>
    <p:sldId id="331" r:id="rId3"/>
    <p:sldId id="330" r:id="rId4"/>
    <p:sldId id="329" r:id="rId5"/>
    <p:sldId id="334" r:id="rId6"/>
    <p:sldId id="335" r:id="rId7"/>
    <p:sldId id="336" r:id="rId8"/>
    <p:sldId id="337" r:id="rId9"/>
    <p:sldId id="338" r:id="rId10"/>
    <p:sldId id="339" r:id="rId11"/>
    <p:sldId id="340" r:id="rId12"/>
    <p:sldId id="341" r:id="rId13"/>
    <p:sldId id="342" r:id="rId14"/>
    <p:sldId id="343" r:id="rId15"/>
    <p:sldId id="344" r:id="rId16"/>
    <p:sldId id="345" r:id="rId17"/>
    <p:sldId id="346" r:id="rId18"/>
    <p:sldId id="347" r:id="rId19"/>
    <p:sldId id="348" r:id="rId20"/>
    <p:sldId id="349" r:id="rId21"/>
    <p:sldId id="350" r:id="rId22"/>
    <p:sldId id="351" r:id="rId23"/>
    <p:sldId id="352" r:id="rId24"/>
    <p:sldId id="353" r:id="rId25"/>
    <p:sldId id="354" r:id="rId26"/>
    <p:sldId id="355" r:id="rId27"/>
    <p:sldId id="356" r:id="rId28"/>
    <p:sldId id="357" r:id="rId29"/>
    <p:sldId id="358" r:id="rId30"/>
    <p:sldId id="359" r:id="rId31"/>
    <p:sldId id="360" r:id="rId32"/>
    <p:sldId id="361" r:id="rId33"/>
    <p:sldId id="362" r:id="rId34"/>
    <p:sldId id="363" r:id="rId35"/>
    <p:sldId id="364" r:id="rId36"/>
    <p:sldId id="365" r:id="rId37"/>
    <p:sldId id="366" r:id="rId38"/>
    <p:sldId id="367" r:id="rId39"/>
    <p:sldId id="368" r:id="rId40"/>
    <p:sldId id="369" r:id="rId41"/>
    <p:sldId id="370" r:id="rId42"/>
    <p:sldId id="371" r:id="rId43"/>
    <p:sldId id="372" r:id="rId44"/>
    <p:sldId id="373" r:id="rId45"/>
    <p:sldId id="374" r:id="rId46"/>
    <p:sldId id="375" r:id="rId47"/>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66B1"/>
    <a:srgbClr val="97ADE0"/>
    <a:srgbClr val="6885C8"/>
    <a:srgbClr val="9B6825"/>
    <a:srgbClr val="806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ACF4677E-8BD2-47ae-8A1F-98590045965D">
      <hp:hncThemeShow xmlns:hp="http://schemas.haansoft.com/office/presentation/8.0" xmlns:dsp="http://schemas.microsoft.com/office/drawing/2008/diagram" xmlns:dgm="http://schemas.openxmlformats.org/drawingml/2006/diagram" xmlns:c="http://schemas.openxmlformats.org/drawingml/2006/chart" xmlns="" themeShowType="1" themeSkinType="1" themeTransitionType="1" useThemeTransition="1" byMouseClick="1" attrType="1" dur="200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100000"/>
  </p:normalViewPr>
  <p:slideViewPr>
    <p:cSldViewPr snapToGrid="0">
      <p:cViewPr>
        <p:scale>
          <a:sx n="123" d="100"/>
          <a:sy n="123" d="100"/>
        </p:scale>
        <p:origin x="-102" y="18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asnas100\dfs_root\COMMUN\Commun101\GCAMF\17%20ETUDES-RECHERCHES\19%20Coronavirus%20impact%20on%20partners\13.%20Pr&#233;sentation%20CA%20-%20R&#233;sum&#233;\R&#233;cap%20sondage%20GCA%20-%20BD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asnas100\dfs_root\COMMUN\Commun101\GCAMF\17%20ETUDES-RECHERCHES\19%20Coronavirus%20impact%20on%20partners\13.%20Pr&#233;sentation%20CA%20-%20R&#233;sum&#233;\R&#233;cap%20sondage%20GCA%20-%20BDD.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asnas100\dfs_root\COMMUN\Commun101\GCAMF\17%20ETUDES-RECHERCHES\19%20Coronavirus%20impact%20on%20partners\13.%20Pr&#233;sentation%20CA%20-%20R&#233;sum&#233;\R&#233;cap%20sondage%20GCA%20-%20BDD.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asnas100\dfs_root\COMMUN\Commun101\GCAMF\17%20ETUDES-RECHERCHES\19%20Coronavirus%20impact%20on%20partners\13.%20Pr&#233;sentation%20CA%20-%20R&#233;sum&#233;\R&#233;cap%20sondage%20GCA%20-%20BDD.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asnas100\dfs_root\COMMUN\Commun101\GCAMF\17%20ETUDES-RECHERCHES\19%20Coronavirus%20impact%20on%20partners\12.%20Pr&#233;sentation%2004.06\Consolidation%20des%20r&#233;ponses%20-%20Benchmark%20GCAF.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fr-FR" sz="1100" b="0" i="0" u="none" strike="noStrike" baseline="0" dirty="0" smtClean="0"/>
              <a:t>Difficultés majeures rencontrées par les IMF pendant la crise</a:t>
            </a:r>
            <a:endParaRPr lang="fr-FR" sz="1100" dirty="0"/>
          </a:p>
        </c:rich>
      </c:tx>
      <c:layout/>
      <c:overlay val="0"/>
      <c:spPr>
        <a:noFill/>
        <a:ln>
          <a:noFill/>
        </a:ln>
        <a:effectLst/>
      </c:spPr>
    </c:title>
    <c:autoTitleDeleted val="0"/>
    <c:plotArea>
      <c:layout/>
      <c:barChart>
        <c:barDir val="bar"/>
        <c:grouping val="clustered"/>
        <c:varyColors val="0"/>
        <c:ser>
          <c:idx val="0"/>
          <c:order val="0"/>
          <c:tx>
            <c:strRef>
              <c:f>'graphe impact'!$B$2</c:f>
              <c:strCache>
                <c:ptCount val="1"/>
                <c:pt idx="0">
                  <c:v>Partenaires GCAF Avril</c:v>
                </c:pt>
              </c:strCache>
            </c:strRef>
          </c:tx>
          <c:spPr>
            <a:solidFill>
              <a:srgbClr val="60CEC9"/>
            </a:solidFill>
            <a:ln>
              <a:solidFill>
                <a:schemeClr val="bg1"/>
              </a:solidFill>
            </a:ln>
            <a:effectLst/>
          </c:spPr>
          <c:invertIfNegative val="0"/>
          <c:cat>
            <c:strRef>
              <c:f>'graphe impact'!$A$3:$A$6</c:f>
              <c:strCache>
                <c:ptCount val="4"/>
                <c:pt idx="0">
                  <c:v>Difficulté à décaisser des prêts</c:v>
                </c:pt>
                <c:pt idx="1">
                  <c:v>Difficulté à collecter les remboursements</c:v>
                </c:pt>
                <c:pt idx="2">
                  <c:v>Réduction de l'encours de crédit</c:v>
                </c:pt>
                <c:pt idx="3">
                  <c:v>Augmentation du portefeuille à risque</c:v>
                </c:pt>
              </c:strCache>
            </c:strRef>
          </c:cat>
          <c:val>
            <c:numRef>
              <c:f>'graphe impact'!$B$3:$B$6</c:f>
              <c:numCache>
                <c:formatCode>General</c:formatCode>
                <c:ptCount val="4"/>
                <c:pt idx="0" formatCode="0%">
                  <c:v>0.53</c:v>
                </c:pt>
                <c:pt idx="2" formatCode="0%">
                  <c:v>0.53</c:v>
                </c:pt>
                <c:pt idx="3" formatCode="0%">
                  <c:v>0.6</c:v>
                </c:pt>
              </c:numCache>
            </c:numRef>
          </c:val>
          <c:extLst xmlns:c16r2="http://schemas.microsoft.com/office/drawing/2015/06/chart">
            <c:ext xmlns:c16="http://schemas.microsoft.com/office/drawing/2014/chart" uri="{C3380CC4-5D6E-409C-BE32-E72D297353CC}">
              <c16:uniqueId val="{00000000-FBC9-45B2-9BEB-1AE7058B5D2D}"/>
            </c:ext>
          </c:extLst>
        </c:ser>
        <c:ser>
          <c:idx val="1"/>
          <c:order val="1"/>
          <c:tx>
            <c:strRef>
              <c:f>'graphe impact'!$C$2</c:f>
              <c:strCache>
                <c:ptCount val="1"/>
                <c:pt idx="0">
                  <c:v>Partenaires GCAF début Mai</c:v>
                </c:pt>
              </c:strCache>
            </c:strRef>
          </c:tx>
          <c:spPr>
            <a:solidFill>
              <a:srgbClr val="43A6AB"/>
            </a:solidFill>
            <a:ln>
              <a:solidFill>
                <a:schemeClr val="bg1"/>
              </a:solidFill>
            </a:ln>
            <a:effectLst/>
          </c:spPr>
          <c:invertIfNegative val="0"/>
          <c:cat>
            <c:strRef>
              <c:f>'graphe impact'!$A$3:$A$6</c:f>
              <c:strCache>
                <c:ptCount val="4"/>
                <c:pt idx="0">
                  <c:v>Difficulté à décaisser des prêts</c:v>
                </c:pt>
                <c:pt idx="1">
                  <c:v>Difficulté à collecter les remboursements</c:v>
                </c:pt>
                <c:pt idx="2">
                  <c:v>Réduction de l'encours de crédit</c:v>
                </c:pt>
                <c:pt idx="3">
                  <c:v>Augmentation du portefeuille à risque</c:v>
                </c:pt>
              </c:strCache>
            </c:strRef>
          </c:cat>
          <c:val>
            <c:numRef>
              <c:f>'graphe impact'!$C$3:$C$6</c:f>
              <c:numCache>
                <c:formatCode>General</c:formatCode>
                <c:ptCount val="4"/>
                <c:pt idx="0" formatCode="0%">
                  <c:v>0.52</c:v>
                </c:pt>
                <c:pt idx="2" formatCode="0%">
                  <c:v>0.52</c:v>
                </c:pt>
                <c:pt idx="3" formatCode="0%">
                  <c:v>0.81</c:v>
                </c:pt>
              </c:numCache>
            </c:numRef>
          </c:val>
          <c:extLst xmlns:c16r2="http://schemas.microsoft.com/office/drawing/2015/06/chart">
            <c:ext xmlns:c16="http://schemas.microsoft.com/office/drawing/2014/chart" uri="{C3380CC4-5D6E-409C-BE32-E72D297353CC}">
              <c16:uniqueId val="{00000001-FBC9-45B2-9BEB-1AE7058B5D2D}"/>
            </c:ext>
          </c:extLst>
        </c:ser>
        <c:ser>
          <c:idx val="2"/>
          <c:order val="2"/>
          <c:tx>
            <c:strRef>
              <c:f>'graphe impact'!$D$2</c:f>
              <c:strCache>
                <c:ptCount val="1"/>
                <c:pt idx="0">
                  <c:v>Partenaires GCAF fin Mai</c:v>
                </c:pt>
              </c:strCache>
            </c:strRef>
          </c:tx>
          <c:spPr>
            <a:solidFill>
              <a:srgbClr val="008080"/>
            </a:solidFill>
            <a:ln>
              <a:solidFill>
                <a:schemeClr val="bg1"/>
              </a:solidFill>
            </a:ln>
            <a:effectLst/>
          </c:spPr>
          <c:invertIfNegative val="0"/>
          <c:cat>
            <c:strRef>
              <c:f>'graphe impact'!$A$3:$A$6</c:f>
              <c:strCache>
                <c:ptCount val="4"/>
                <c:pt idx="0">
                  <c:v>Difficulté à décaisser des prêts</c:v>
                </c:pt>
                <c:pt idx="1">
                  <c:v>Difficulté à collecter les remboursements</c:v>
                </c:pt>
                <c:pt idx="2">
                  <c:v>Réduction de l'encours de crédit</c:v>
                </c:pt>
                <c:pt idx="3">
                  <c:v>Augmentation du portefeuille à risque</c:v>
                </c:pt>
              </c:strCache>
            </c:strRef>
          </c:cat>
          <c:val>
            <c:numRef>
              <c:f>'graphe impact'!$D$3:$D$6</c:f>
              <c:numCache>
                <c:formatCode>0%</c:formatCode>
                <c:ptCount val="4"/>
                <c:pt idx="0">
                  <c:v>0.63888888888888884</c:v>
                </c:pt>
                <c:pt idx="1">
                  <c:v>0.75</c:v>
                </c:pt>
                <c:pt idx="2">
                  <c:v>0.63888888888888884</c:v>
                </c:pt>
                <c:pt idx="3">
                  <c:v>0.88888888888888884</c:v>
                </c:pt>
              </c:numCache>
            </c:numRef>
          </c:val>
          <c:extLst xmlns:c16r2="http://schemas.microsoft.com/office/drawing/2015/06/chart">
            <c:ext xmlns:c16="http://schemas.microsoft.com/office/drawing/2014/chart" uri="{C3380CC4-5D6E-409C-BE32-E72D297353CC}">
              <c16:uniqueId val="{00000002-FBC9-45B2-9BEB-1AE7058B5D2D}"/>
            </c:ext>
          </c:extLst>
        </c:ser>
        <c:ser>
          <c:idx val="3"/>
          <c:order val="3"/>
          <c:tx>
            <c:strRef>
              <c:f>'graphe impact'!$E$2</c:f>
              <c:strCache>
                <c:ptCount val="1"/>
                <c:pt idx="0">
                  <c:v>Résultats généraux dernière enquête </c:v>
                </c:pt>
              </c:strCache>
            </c:strRef>
          </c:tx>
          <c:spPr>
            <a:solidFill>
              <a:schemeClr val="bg1">
                <a:lumMod val="65000"/>
              </a:schemeClr>
            </a:solidFill>
            <a:ln>
              <a:solidFill>
                <a:schemeClr val="bg1"/>
              </a:solidFill>
            </a:ln>
            <a:effectLst/>
          </c:spPr>
          <c:invertIfNegative val="0"/>
          <c:cat>
            <c:strRef>
              <c:f>'graphe impact'!$A$3:$A$6</c:f>
              <c:strCache>
                <c:ptCount val="4"/>
                <c:pt idx="0">
                  <c:v>Difficulté à décaisser des prêts</c:v>
                </c:pt>
                <c:pt idx="1">
                  <c:v>Difficulté à collecter les remboursements</c:v>
                </c:pt>
                <c:pt idx="2">
                  <c:v>Réduction de l'encours de crédit</c:v>
                </c:pt>
                <c:pt idx="3">
                  <c:v>Augmentation du portefeuille à risque</c:v>
                </c:pt>
              </c:strCache>
            </c:strRef>
          </c:cat>
          <c:val>
            <c:numRef>
              <c:f>'graphe impact'!$E$3:$E$6</c:f>
              <c:numCache>
                <c:formatCode>0%</c:formatCode>
                <c:ptCount val="4"/>
                <c:pt idx="0">
                  <c:v>0.73636363636363633</c:v>
                </c:pt>
                <c:pt idx="1">
                  <c:v>0.81818181818181823</c:v>
                </c:pt>
                <c:pt idx="2">
                  <c:v>0.8</c:v>
                </c:pt>
                <c:pt idx="3">
                  <c:v>0.90909090909090906</c:v>
                </c:pt>
              </c:numCache>
            </c:numRef>
          </c:val>
          <c:extLst xmlns:c16r2="http://schemas.microsoft.com/office/drawing/2015/06/chart">
            <c:ext xmlns:c16="http://schemas.microsoft.com/office/drawing/2014/chart" uri="{C3380CC4-5D6E-409C-BE32-E72D297353CC}">
              <c16:uniqueId val="{00000003-FBC9-45B2-9BEB-1AE7058B5D2D}"/>
            </c:ext>
          </c:extLst>
        </c:ser>
        <c:dLbls>
          <c:showLegendKey val="0"/>
          <c:showVal val="0"/>
          <c:showCatName val="0"/>
          <c:showSerName val="0"/>
          <c:showPercent val="0"/>
          <c:showBubbleSize val="0"/>
        </c:dLbls>
        <c:gapWidth val="182"/>
        <c:axId val="149235200"/>
        <c:axId val="149004864"/>
      </c:barChart>
      <c:catAx>
        <c:axId val="149235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49004864"/>
        <c:crosses val="autoZero"/>
        <c:auto val="1"/>
        <c:lblAlgn val="ctr"/>
        <c:lblOffset val="100"/>
        <c:noMultiLvlLbl val="0"/>
      </c:catAx>
      <c:valAx>
        <c:axId val="1490048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2352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5875">
      <a:solidFill>
        <a:srgbClr val="4666B1"/>
      </a:solid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Depuis le 31.12.2019, le PAR30 (en %) des IMF :</a:t>
            </a:r>
          </a:p>
        </c:rich>
      </c:tx>
      <c:layout/>
      <c:overlay val="0"/>
      <c:spPr>
        <a:noFill/>
        <a:ln>
          <a:noFill/>
        </a:ln>
        <a:effectLst/>
      </c:spPr>
    </c:title>
    <c:autoTitleDeleted val="0"/>
    <c:plotArea>
      <c:layout>
        <c:manualLayout>
          <c:layoutTarget val="inner"/>
          <c:xMode val="edge"/>
          <c:yMode val="edge"/>
          <c:x val="0.54694919284309651"/>
          <c:y val="0.18937392358347802"/>
          <c:w val="0.41517816232124832"/>
          <c:h val="0.67257628774049816"/>
        </c:manualLayout>
      </c:layout>
      <c:pieChart>
        <c:varyColors val="1"/>
        <c:ser>
          <c:idx val="0"/>
          <c:order val="0"/>
          <c:dPt>
            <c:idx val="0"/>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1-83F2-406A-9BF0-C5CF2E2C1CAF}"/>
              </c:ext>
            </c:extLst>
          </c:dPt>
          <c:dPt>
            <c:idx val="1"/>
            <c:bubble3D val="0"/>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83F2-406A-9BF0-C5CF2E2C1CAF}"/>
              </c:ext>
            </c:extLst>
          </c:dPt>
          <c:dPt>
            <c:idx val="2"/>
            <c:bubble3D val="0"/>
            <c:spPr>
              <a:solidFill>
                <a:schemeClr val="accent6">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83F2-406A-9BF0-C5CF2E2C1CAF}"/>
              </c:ext>
            </c:extLst>
          </c:dPt>
          <c:dPt>
            <c:idx val="3"/>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7-83F2-406A-9BF0-C5CF2E2C1CAF}"/>
              </c:ext>
            </c:extLst>
          </c:dPt>
          <c:dPt>
            <c:idx val="4"/>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9-83F2-406A-9BF0-C5CF2E2C1CAF}"/>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PAR!$A$2:$A$6</c:f>
              <c:strCache>
                <c:ptCount val="5"/>
                <c:pt idx="0">
                  <c:v>A diminué</c:v>
                </c:pt>
                <c:pt idx="1">
                  <c:v>Est resté stable</c:v>
                </c:pt>
                <c:pt idx="2">
                  <c:v>A augmenté sans doubler (ex: le PAR30 est passé de 5% à 8%)</c:v>
                </c:pt>
                <c:pt idx="3">
                  <c:v>A doublé (ex: le PAR30 est passé de 5% à 10%)</c:v>
                </c:pt>
                <c:pt idx="4">
                  <c:v>A plus que doublé (ex: le PAR30 est passé de 5% à 13%)</c:v>
                </c:pt>
              </c:strCache>
            </c:strRef>
          </c:cat>
          <c:val>
            <c:numRef>
              <c:f>PAR!$B$2:$B$6</c:f>
              <c:numCache>
                <c:formatCode>General</c:formatCode>
                <c:ptCount val="5"/>
                <c:pt idx="0">
                  <c:v>5</c:v>
                </c:pt>
                <c:pt idx="1">
                  <c:v>17</c:v>
                </c:pt>
                <c:pt idx="2">
                  <c:v>47</c:v>
                </c:pt>
                <c:pt idx="3">
                  <c:v>13</c:v>
                </c:pt>
                <c:pt idx="4">
                  <c:v>28</c:v>
                </c:pt>
              </c:numCache>
            </c:numRef>
          </c:val>
          <c:extLst xmlns:c16r2="http://schemas.microsoft.com/office/drawing/2015/06/chart">
            <c:ext xmlns:c16="http://schemas.microsoft.com/office/drawing/2014/chart" uri="{C3380CC4-5D6E-409C-BE32-E72D297353CC}">
              <c16:uniqueId val="{0000000A-83F2-406A-9BF0-C5CF2E2C1CA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6316601032124009E-2"/>
          <c:y val="0.16492563429571303"/>
          <c:w val="0.46387392453065102"/>
          <c:h val="0.7339571656646993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5875">
      <a:solidFill>
        <a:srgbClr val="4666B1"/>
      </a:solid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sng" strike="noStrike" kern="1200" spc="0" baseline="0">
                <a:solidFill>
                  <a:schemeClr val="tx1">
                    <a:lumMod val="65000"/>
                    <a:lumOff val="35000"/>
                  </a:schemeClr>
                </a:solidFill>
                <a:latin typeface="+mn-lt"/>
                <a:ea typeface="+mn-ea"/>
                <a:cs typeface="+mn-cs"/>
              </a:defRPr>
            </a:pPr>
            <a:r>
              <a:rPr lang="fr-FR" sz="1100" b="1" i="0" u="sng" strike="noStrike" baseline="0" dirty="0" smtClean="0"/>
              <a:t>Graphique 1: Difficultés pour se déplacer et rencontrer les clients</a:t>
            </a:r>
            <a:endParaRPr lang="fr-FR" sz="1100" b="1" u="sng" dirty="0"/>
          </a:p>
        </c:rich>
      </c:tx>
      <c:layout/>
      <c:overlay val="0"/>
      <c:spPr>
        <a:noFill/>
        <a:ln>
          <a:noFill/>
        </a:ln>
        <a:effectLst/>
      </c:spPr>
    </c:title>
    <c:autoTitleDeleted val="0"/>
    <c:plotArea>
      <c:layout/>
      <c:barChart>
        <c:barDir val="bar"/>
        <c:grouping val="clustered"/>
        <c:varyColors val="0"/>
        <c:ser>
          <c:idx val="0"/>
          <c:order val="0"/>
          <c:tx>
            <c:strRef>
              <c:f>'graphe reprise'!$A$3</c:f>
              <c:strCache>
                <c:ptCount val="1"/>
                <c:pt idx="0">
                  <c:v>Partenaires GCAF Avril</c:v>
                </c:pt>
              </c:strCache>
            </c:strRef>
          </c:tx>
          <c:spPr>
            <a:solidFill>
              <a:srgbClr val="59C7BD"/>
            </a:solidFill>
            <a:ln>
              <a:solidFill>
                <a:schemeClr val="bg1"/>
              </a:solidFill>
            </a:ln>
            <a:effectLst/>
          </c:spPr>
          <c:invertIfNegative val="0"/>
          <c:cat>
            <c:strRef>
              <c:f>'graphe reprise'!$B$2:$E$2</c:f>
              <c:strCache>
                <c:ptCount val="4"/>
                <c:pt idx="0">
                  <c:v>Fermeture de certaines ou de la totalité des agences</c:v>
                </c:pt>
                <c:pt idx="1">
                  <c:v>Difficulté pour rencontrer les clients en agence</c:v>
                </c:pt>
                <c:pt idx="2">
                  <c:v>Difficulté pour le personnel de se déplacer </c:v>
                </c:pt>
                <c:pt idx="3">
                  <c:v>Limitation des déplacements terrain</c:v>
                </c:pt>
              </c:strCache>
            </c:strRef>
          </c:cat>
          <c:val>
            <c:numRef>
              <c:f>'graphe reprise'!$B$3:$E$3</c:f>
              <c:numCache>
                <c:formatCode>General</c:formatCode>
                <c:ptCount val="4"/>
                <c:pt idx="0" formatCode="0%">
                  <c:v>0.17</c:v>
                </c:pt>
                <c:pt idx="2" formatCode="0%">
                  <c:v>0.74</c:v>
                </c:pt>
              </c:numCache>
            </c:numRef>
          </c:val>
          <c:extLst xmlns:c16r2="http://schemas.microsoft.com/office/drawing/2015/06/chart">
            <c:ext xmlns:c16="http://schemas.microsoft.com/office/drawing/2014/chart" uri="{C3380CC4-5D6E-409C-BE32-E72D297353CC}">
              <c16:uniqueId val="{00000000-9B21-4AA5-8540-8E74AA6611D8}"/>
            </c:ext>
          </c:extLst>
        </c:ser>
        <c:ser>
          <c:idx val="1"/>
          <c:order val="1"/>
          <c:tx>
            <c:strRef>
              <c:f>'graphe reprise'!$A$4</c:f>
              <c:strCache>
                <c:ptCount val="1"/>
                <c:pt idx="0">
                  <c:v>Partenaires GCAF début Mai</c:v>
                </c:pt>
              </c:strCache>
            </c:strRef>
          </c:tx>
          <c:spPr>
            <a:solidFill>
              <a:srgbClr val="43A6AB"/>
            </a:solidFill>
            <a:ln>
              <a:solidFill>
                <a:schemeClr val="bg1"/>
              </a:solidFill>
            </a:ln>
            <a:effectLst/>
          </c:spPr>
          <c:invertIfNegative val="0"/>
          <c:cat>
            <c:strRef>
              <c:f>'graphe reprise'!$B$2:$E$2</c:f>
              <c:strCache>
                <c:ptCount val="4"/>
                <c:pt idx="0">
                  <c:v>Fermeture de certaines ou de la totalité des agences</c:v>
                </c:pt>
                <c:pt idx="1">
                  <c:v>Difficulté pour rencontrer les clients en agence</c:v>
                </c:pt>
                <c:pt idx="2">
                  <c:v>Difficulté pour le personnel de se déplacer </c:v>
                </c:pt>
                <c:pt idx="3">
                  <c:v>Limitation des déplacements terrain</c:v>
                </c:pt>
              </c:strCache>
            </c:strRef>
          </c:cat>
          <c:val>
            <c:numRef>
              <c:f>'graphe reprise'!$B$4:$E$4</c:f>
              <c:numCache>
                <c:formatCode>General</c:formatCode>
                <c:ptCount val="4"/>
                <c:pt idx="0" formatCode="0%">
                  <c:v>0.19</c:v>
                </c:pt>
                <c:pt idx="2" formatCode="0%">
                  <c:v>0.55000000000000004</c:v>
                </c:pt>
                <c:pt idx="3" formatCode="0%">
                  <c:v>0.81</c:v>
                </c:pt>
              </c:numCache>
            </c:numRef>
          </c:val>
          <c:extLst xmlns:c16r2="http://schemas.microsoft.com/office/drawing/2015/06/chart">
            <c:ext xmlns:c16="http://schemas.microsoft.com/office/drawing/2014/chart" uri="{C3380CC4-5D6E-409C-BE32-E72D297353CC}">
              <c16:uniqueId val="{00000001-9B21-4AA5-8540-8E74AA6611D8}"/>
            </c:ext>
          </c:extLst>
        </c:ser>
        <c:ser>
          <c:idx val="2"/>
          <c:order val="2"/>
          <c:tx>
            <c:strRef>
              <c:f>'graphe reprise'!$A$5</c:f>
              <c:strCache>
                <c:ptCount val="1"/>
                <c:pt idx="0">
                  <c:v>Partenaires GCAF fin Mai</c:v>
                </c:pt>
              </c:strCache>
            </c:strRef>
          </c:tx>
          <c:spPr>
            <a:solidFill>
              <a:srgbClr val="008080"/>
            </a:solidFill>
            <a:ln>
              <a:solidFill>
                <a:schemeClr val="bg1"/>
              </a:solidFill>
            </a:ln>
            <a:effectLst/>
          </c:spPr>
          <c:invertIfNegative val="0"/>
          <c:cat>
            <c:strRef>
              <c:f>'graphe reprise'!$B$2:$E$2</c:f>
              <c:strCache>
                <c:ptCount val="4"/>
                <c:pt idx="0">
                  <c:v>Fermeture de certaines ou de la totalité des agences</c:v>
                </c:pt>
                <c:pt idx="1">
                  <c:v>Difficulté pour rencontrer les clients en agence</c:v>
                </c:pt>
                <c:pt idx="2">
                  <c:v>Difficulté pour le personnel de se déplacer </c:v>
                </c:pt>
                <c:pt idx="3">
                  <c:v>Limitation des déplacements terrain</c:v>
                </c:pt>
              </c:strCache>
            </c:strRef>
          </c:cat>
          <c:val>
            <c:numRef>
              <c:f>'graphe reprise'!$B$5:$E$5</c:f>
              <c:numCache>
                <c:formatCode>0%</c:formatCode>
                <c:ptCount val="4"/>
                <c:pt idx="0">
                  <c:v>8.3333333333333329E-2</c:v>
                </c:pt>
                <c:pt idx="1">
                  <c:v>0.30555555555555558</c:v>
                </c:pt>
                <c:pt idx="2">
                  <c:v>0.33333333333333331</c:v>
                </c:pt>
                <c:pt idx="3">
                  <c:v>0.61111111111111116</c:v>
                </c:pt>
              </c:numCache>
            </c:numRef>
          </c:val>
          <c:extLst xmlns:c16r2="http://schemas.microsoft.com/office/drawing/2015/06/chart">
            <c:ext xmlns:c16="http://schemas.microsoft.com/office/drawing/2014/chart" uri="{C3380CC4-5D6E-409C-BE32-E72D297353CC}">
              <c16:uniqueId val="{00000002-9B21-4AA5-8540-8E74AA6611D8}"/>
            </c:ext>
          </c:extLst>
        </c:ser>
        <c:ser>
          <c:idx val="3"/>
          <c:order val="3"/>
          <c:tx>
            <c:strRef>
              <c:f>'graphe reprise'!$A$6</c:f>
              <c:strCache>
                <c:ptCount val="1"/>
                <c:pt idx="0">
                  <c:v>Résultats généraux dernière enquête </c:v>
                </c:pt>
              </c:strCache>
            </c:strRef>
          </c:tx>
          <c:spPr>
            <a:solidFill>
              <a:schemeClr val="bg1">
                <a:lumMod val="65000"/>
              </a:schemeClr>
            </a:solidFill>
            <a:ln>
              <a:solidFill>
                <a:schemeClr val="bg1"/>
              </a:solidFill>
            </a:ln>
            <a:effectLst/>
          </c:spPr>
          <c:invertIfNegative val="0"/>
          <c:cat>
            <c:strRef>
              <c:f>'graphe reprise'!$B$2:$E$2</c:f>
              <c:strCache>
                <c:ptCount val="4"/>
                <c:pt idx="0">
                  <c:v>Fermeture de certaines ou de la totalité des agences</c:v>
                </c:pt>
                <c:pt idx="1">
                  <c:v>Difficulté pour rencontrer les clients en agence</c:v>
                </c:pt>
                <c:pt idx="2">
                  <c:v>Difficulté pour le personnel de se déplacer </c:v>
                </c:pt>
                <c:pt idx="3">
                  <c:v>Limitation des déplacements terrain</c:v>
                </c:pt>
              </c:strCache>
            </c:strRef>
          </c:cat>
          <c:val>
            <c:numRef>
              <c:f>'graphe reprise'!$B$6:$E$6</c:f>
              <c:numCache>
                <c:formatCode>0%</c:formatCode>
                <c:ptCount val="4"/>
                <c:pt idx="0">
                  <c:v>0.18181818181818182</c:v>
                </c:pt>
                <c:pt idx="1">
                  <c:v>0.45454545454545453</c:v>
                </c:pt>
                <c:pt idx="2">
                  <c:v>0.57272727272727275</c:v>
                </c:pt>
                <c:pt idx="3">
                  <c:v>0.66363636363636369</c:v>
                </c:pt>
              </c:numCache>
            </c:numRef>
          </c:val>
          <c:extLst xmlns:c16r2="http://schemas.microsoft.com/office/drawing/2015/06/chart">
            <c:ext xmlns:c16="http://schemas.microsoft.com/office/drawing/2014/chart" uri="{C3380CC4-5D6E-409C-BE32-E72D297353CC}">
              <c16:uniqueId val="{00000003-9B21-4AA5-8540-8E74AA6611D8}"/>
            </c:ext>
          </c:extLst>
        </c:ser>
        <c:dLbls>
          <c:showLegendKey val="0"/>
          <c:showVal val="0"/>
          <c:showCatName val="0"/>
          <c:showSerName val="0"/>
          <c:showPercent val="0"/>
          <c:showBubbleSize val="0"/>
        </c:dLbls>
        <c:gapWidth val="182"/>
        <c:axId val="150177280"/>
        <c:axId val="149008320"/>
      </c:barChart>
      <c:catAx>
        <c:axId val="150177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49008320"/>
        <c:crosses val="autoZero"/>
        <c:auto val="1"/>
        <c:lblAlgn val="ctr"/>
        <c:lblOffset val="100"/>
        <c:noMultiLvlLbl val="0"/>
      </c:catAx>
      <c:valAx>
        <c:axId val="1490083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1772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sng" strike="noStrike" kern="1200" spc="0" baseline="0">
                <a:solidFill>
                  <a:schemeClr val="tx1">
                    <a:lumMod val="65000"/>
                    <a:lumOff val="35000"/>
                  </a:schemeClr>
                </a:solidFill>
                <a:effectLst/>
                <a:latin typeface="+mn-lt"/>
                <a:ea typeface="+mn-ea"/>
                <a:cs typeface="+mn-cs"/>
              </a:defRPr>
            </a:pPr>
            <a:r>
              <a:rPr lang="fr-FR" sz="1100" b="1" i="0" u="sng" strike="noStrike" baseline="0" dirty="0" smtClean="0">
                <a:effectLst/>
              </a:rPr>
              <a:t>Graphique 2: Mesures prises par les IMF face à la crise</a:t>
            </a:r>
            <a:endParaRPr lang="fr-FR" sz="1100" b="1" u="sng" dirty="0">
              <a:effectLst/>
            </a:endParaRPr>
          </a:p>
        </c:rich>
      </c:tx>
      <c:layout/>
      <c:overlay val="0"/>
      <c:spPr>
        <a:noFill/>
        <a:ln>
          <a:noFill/>
        </a:ln>
        <a:effectLst/>
      </c:spPr>
    </c:title>
    <c:autoTitleDeleted val="0"/>
    <c:plotArea>
      <c:layout>
        <c:manualLayout>
          <c:layoutTarget val="inner"/>
          <c:xMode val="edge"/>
          <c:yMode val="edge"/>
          <c:x val="0.48511304670126021"/>
          <c:y val="0.16001846826473692"/>
          <c:w val="0.45981941355736761"/>
          <c:h val="0.5458476556610885"/>
        </c:manualLayout>
      </c:layout>
      <c:barChart>
        <c:barDir val="bar"/>
        <c:grouping val="clustered"/>
        <c:varyColors val="0"/>
        <c:ser>
          <c:idx val="0"/>
          <c:order val="0"/>
          <c:tx>
            <c:strRef>
              <c:f>'graphe réponse'!$B$2</c:f>
              <c:strCache>
                <c:ptCount val="1"/>
                <c:pt idx="0">
                  <c:v>Partenaires GCAF Avril</c:v>
                </c:pt>
              </c:strCache>
            </c:strRef>
          </c:tx>
          <c:spPr>
            <a:solidFill>
              <a:srgbClr val="60CEC9"/>
            </a:solidFill>
            <a:ln>
              <a:solidFill>
                <a:schemeClr val="bg1"/>
              </a:solidFill>
            </a:ln>
            <a:effectLst/>
          </c:spPr>
          <c:invertIfNegative val="0"/>
          <c:cat>
            <c:strRef>
              <c:f>'graphe réponse'!$A$3:$A$7</c:f>
              <c:strCache>
                <c:ptCount val="5"/>
                <c:pt idx="0">
                  <c:v>Ciblage des clients moins impactés par la crise</c:v>
                </c:pt>
                <c:pt idx="1">
                  <c:v>Restructuration des prêts des clients</c:v>
                </c:pt>
                <c:pt idx="2">
                  <c:v>Mise en place d'un comité de gestion de la crise</c:v>
                </c:pt>
                <c:pt idx="3">
                  <c:v>Affichage des règles d'hygiène dans les locaux</c:v>
                </c:pt>
                <c:pt idx="4">
                  <c:v>Fourniture de matériel sanitaire au personnel</c:v>
                </c:pt>
              </c:strCache>
            </c:strRef>
          </c:cat>
          <c:val>
            <c:numRef>
              <c:f>'graphe réponse'!$B$3:$B$7</c:f>
              <c:numCache>
                <c:formatCode>0%</c:formatCode>
                <c:ptCount val="5"/>
                <c:pt idx="1">
                  <c:v>0.44</c:v>
                </c:pt>
              </c:numCache>
            </c:numRef>
          </c:val>
          <c:extLst xmlns:c16r2="http://schemas.microsoft.com/office/drawing/2015/06/chart">
            <c:ext xmlns:c16="http://schemas.microsoft.com/office/drawing/2014/chart" uri="{C3380CC4-5D6E-409C-BE32-E72D297353CC}">
              <c16:uniqueId val="{00000000-B41A-4F76-A0DF-399633F874FA}"/>
            </c:ext>
          </c:extLst>
        </c:ser>
        <c:ser>
          <c:idx val="1"/>
          <c:order val="1"/>
          <c:tx>
            <c:strRef>
              <c:f>'graphe réponse'!$C$2</c:f>
              <c:strCache>
                <c:ptCount val="1"/>
                <c:pt idx="0">
                  <c:v>Partenaires GCAF début Mai</c:v>
                </c:pt>
              </c:strCache>
            </c:strRef>
          </c:tx>
          <c:spPr>
            <a:solidFill>
              <a:srgbClr val="43A6AB"/>
            </a:solidFill>
            <a:ln>
              <a:solidFill>
                <a:schemeClr val="bg1"/>
              </a:solidFill>
            </a:ln>
            <a:effectLst/>
          </c:spPr>
          <c:invertIfNegative val="0"/>
          <c:cat>
            <c:strRef>
              <c:f>'graphe réponse'!$A$3:$A$7</c:f>
              <c:strCache>
                <c:ptCount val="5"/>
                <c:pt idx="0">
                  <c:v>Ciblage des clients moins impactés par la crise</c:v>
                </c:pt>
                <c:pt idx="1">
                  <c:v>Restructuration des prêts des clients</c:v>
                </c:pt>
                <c:pt idx="2">
                  <c:v>Mise en place d'un comité de gestion de la crise</c:v>
                </c:pt>
                <c:pt idx="3">
                  <c:v>Affichage des règles d'hygiène dans les locaux</c:v>
                </c:pt>
                <c:pt idx="4">
                  <c:v>Fourniture de matériel sanitaire au personnel</c:v>
                </c:pt>
              </c:strCache>
            </c:strRef>
          </c:cat>
          <c:val>
            <c:numRef>
              <c:f>'graphe réponse'!$C$3:$C$7</c:f>
              <c:numCache>
                <c:formatCode>0%</c:formatCode>
                <c:ptCount val="5"/>
                <c:pt idx="0">
                  <c:v>0.4</c:v>
                </c:pt>
                <c:pt idx="1">
                  <c:v>0.67</c:v>
                </c:pt>
                <c:pt idx="2">
                  <c:v>0.86</c:v>
                </c:pt>
                <c:pt idx="3">
                  <c:v>0.81</c:v>
                </c:pt>
                <c:pt idx="4">
                  <c:v>0.9</c:v>
                </c:pt>
              </c:numCache>
            </c:numRef>
          </c:val>
          <c:extLst xmlns:c16r2="http://schemas.microsoft.com/office/drawing/2015/06/chart">
            <c:ext xmlns:c16="http://schemas.microsoft.com/office/drawing/2014/chart" uri="{C3380CC4-5D6E-409C-BE32-E72D297353CC}">
              <c16:uniqueId val="{00000001-B41A-4F76-A0DF-399633F874FA}"/>
            </c:ext>
          </c:extLst>
        </c:ser>
        <c:ser>
          <c:idx val="2"/>
          <c:order val="2"/>
          <c:tx>
            <c:strRef>
              <c:f>'graphe réponse'!$D$2</c:f>
              <c:strCache>
                <c:ptCount val="1"/>
                <c:pt idx="0">
                  <c:v>Partenaires GCAF fin Mai</c:v>
                </c:pt>
              </c:strCache>
            </c:strRef>
          </c:tx>
          <c:spPr>
            <a:solidFill>
              <a:srgbClr val="008080"/>
            </a:solidFill>
            <a:ln>
              <a:solidFill>
                <a:schemeClr val="bg1"/>
              </a:solidFill>
            </a:ln>
            <a:effectLst/>
          </c:spPr>
          <c:invertIfNegative val="0"/>
          <c:cat>
            <c:strRef>
              <c:f>'graphe réponse'!$A$3:$A$7</c:f>
              <c:strCache>
                <c:ptCount val="5"/>
                <c:pt idx="0">
                  <c:v>Ciblage des clients moins impactés par la crise</c:v>
                </c:pt>
                <c:pt idx="1">
                  <c:v>Restructuration des prêts des clients</c:v>
                </c:pt>
                <c:pt idx="2">
                  <c:v>Mise en place d'un comité de gestion de la crise</c:v>
                </c:pt>
                <c:pt idx="3">
                  <c:v>Affichage des règles d'hygiène dans les locaux</c:v>
                </c:pt>
                <c:pt idx="4">
                  <c:v>Fourniture de matériel sanitaire au personnel</c:v>
                </c:pt>
              </c:strCache>
            </c:strRef>
          </c:cat>
          <c:val>
            <c:numRef>
              <c:f>'graphe réponse'!$D$3:$D$7</c:f>
              <c:numCache>
                <c:formatCode>0%</c:formatCode>
                <c:ptCount val="5"/>
                <c:pt idx="0">
                  <c:v>0.55555555555555558</c:v>
                </c:pt>
                <c:pt idx="1">
                  <c:v>0.72222222222222221</c:v>
                </c:pt>
                <c:pt idx="2">
                  <c:v>0.88888888888888884</c:v>
                </c:pt>
                <c:pt idx="3">
                  <c:v>0.77777777777777779</c:v>
                </c:pt>
                <c:pt idx="4">
                  <c:v>0.88888888888888884</c:v>
                </c:pt>
              </c:numCache>
            </c:numRef>
          </c:val>
          <c:extLst xmlns:c16r2="http://schemas.microsoft.com/office/drawing/2015/06/chart">
            <c:ext xmlns:c16="http://schemas.microsoft.com/office/drawing/2014/chart" uri="{C3380CC4-5D6E-409C-BE32-E72D297353CC}">
              <c16:uniqueId val="{00000002-B41A-4F76-A0DF-399633F874FA}"/>
            </c:ext>
          </c:extLst>
        </c:ser>
        <c:ser>
          <c:idx val="3"/>
          <c:order val="3"/>
          <c:tx>
            <c:strRef>
              <c:f>'graphe réponse'!$E$2</c:f>
              <c:strCache>
                <c:ptCount val="1"/>
                <c:pt idx="0">
                  <c:v>Résultats généraux dernière enquête </c:v>
                </c:pt>
              </c:strCache>
            </c:strRef>
          </c:tx>
          <c:spPr>
            <a:solidFill>
              <a:schemeClr val="bg1">
                <a:lumMod val="65000"/>
              </a:schemeClr>
            </a:solidFill>
            <a:ln>
              <a:solidFill>
                <a:schemeClr val="bg1"/>
              </a:solidFill>
            </a:ln>
            <a:effectLst/>
          </c:spPr>
          <c:invertIfNegative val="0"/>
          <c:cat>
            <c:strRef>
              <c:f>'graphe réponse'!$A$3:$A$7</c:f>
              <c:strCache>
                <c:ptCount val="5"/>
                <c:pt idx="0">
                  <c:v>Ciblage des clients moins impactés par la crise</c:v>
                </c:pt>
                <c:pt idx="1">
                  <c:v>Restructuration des prêts des clients</c:v>
                </c:pt>
                <c:pt idx="2">
                  <c:v>Mise en place d'un comité de gestion de la crise</c:v>
                </c:pt>
                <c:pt idx="3">
                  <c:v>Affichage des règles d'hygiène dans les locaux</c:v>
                </c:pt>
                <c:pt idx="4">
                  <c:v>Fourniture de matériel sanitaire au personnel</c:v>
                </c:pt>
              </c:strCache>
            </c:strRef>
          </c:cat>
          <c:val>
            <c:numRef>
              <c:f>'graphe réponse'!$E$3:$E$7</c:f>
              <c:numCache>
                <c:formatCode>0%</c:formatCode>
                <c:ptCount val="5"/>
                <c:pt idx="0">
                  <c:v>0.50909090909090904</c:v>
                </c:pt>
                <c:pt idx="1">
                  <c:v>0.74545454545454548</c:v>
                </c:pt>
                <c:pt idx="2">
                  <c:v>0.78181818181818186</c:v>
                </c:pt>
                <c:pt idx="3">
                  <c:v>0.81818181818181823</c:v>
                </c:pt>
                <c:pt idx="4">
                  <c:v>0.9</c:v>
                </c:pt>
              </c:numCache>
            </c:numRef>
          </c:val>
          <c:extLst xmlns:c16r2="http://schemas.microsoft.com/office/drawing/2015/06/chart">
            <c:ext xmlns:c16="http://schemas.microsoft.com/office/drawing/2014/chart" uri="{C3380CC4-5D6E-409C-BE32-E72D297353CC}">
              <c16:uniqueId val="{00000003-B41A-4F76-A0DF-399633F874FA}"/>
            </c:ext>
          </c:extLst>
        </c:ser>
        <c:dLbls>
          <c:showLegendKey val="0"/>
          <c:showVal val="0"/>
          <c:showCatName val="0"/>
          <c:showSerName val="0"/>
          <c:showPercent val="0"/>
          <c:showBubbleSize val="0"/>
        </c:dLbls>
        <c:gapWidth val="182"/>
        <c:axId val="150177792"/>
        <c:axId val="149010048"/>
      </c:barChart>
      <c:catAx>
        <c:axId val="150177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49010048"/>
        <c:crosses val="autoZero"/>
        <c:auto val="1"/>
        <c:lblAlgn val="ctr"/>
        <c:lblOffset val="100"/>
        <c:noMultiLvlLbl val="0"/>
      </c:catAx>
      <c:valAx>
        <c:axId val="149010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1777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100" b="1" u="sng" dirty="0" smtClean="0"/>
              <a:t>Graphique 3: Après la crise, les IMF prévoient de :</a:t>
            </a:r>
            <a:endParaRPr lang="fr-FR" sz="1100" b="1" u="sng" dirty="0"/>
          </a:p>
        </c:rich>
      </c:tx>
      <c:layout>
        <c:manualLayout>
          <c:xMode val="edge"/>
          <c:yMode val="edge"/>
          <c:x val="0.21005140096861133"/>
          <c:y val="3.3225264297768516E-2"/>
        </c:manualLayout>
      </c:layout>
      <c:overlay val="0"/>
      <c:spPr>
        <a:noFill/>
        <a:ln>
          <a:noFill/>
        </a:ln>
        <a:effectLst/>
      </c:spPr>
    </c:title>
    <c:autoTitleDeleted val="0"/>
    <c:plotArea>
      <c:layout>
        <c:manualLayout>
          <c:layoutTarget val="inner"/>
          <c:xMode val="edge"/>
          <c:yMode val="edge"/>
          <c:x val="0.49332493171107894"/>
          <c:y val="0.13619073586963495"/>
          <c:w val="0.45756799805609522"/>
          <c:h val="0.67611054083531152"/>
        </c:manualLayout>
      </c:layout>
      <c:barChart>
        <c:barDir val="bar"/>
        <c:grouping val="clustered"/>
        <c:varyColors val="0"/>
        <c:ser>
          <c:idx val="0"/>
          <c:order val="0"/>
          <c:tx>
            <c:strRef>
              <c:f>'8 bis'!$B$1</c:f>
              <c:strCache>
                <c:ptCount val="1"/>
                <c:pt idx="0">
                  <c:v>Partenaires GCAF fin Mai</c:v>
                </c:pt>
              </c:strCache>
            </c:strRef>
          </c:tx>
          <c:spPr>
            <a:solidFill>
              <a:srgbClr val="008080"/>
            </a:solidFill>
            <a:ln>
              <a:solidFill>
                <a:schemeClr val="bg1"/>
              </a:solidFill>
            </a:ln>
            <a:effectLst/>
          </c:spPr>
          <c:invertIfNegative val="0"/>
          <c:cat>
            <c:strRef>
              <c:f>'8 bis'!$A$2:$A$13</c:f>
              <c:strCache>
                <c:ptCount val="10"/>
                <c:pt idx="0">
                  <c:v>Ne pas cibler de nouveaux marchés</c:v>
                </c:pt>
                <c:pt idx="1">
                  <c:v>Lancer des produits financiers liés à la santé</c:v>
                </c:pt>
                <c:pt idx="2">
                  <c:v>Lancer des services de micro-assurance santé</c:v>
                </c:pt>
                <c:pt idx="3">
                  <c:v>Lancer des services de micro-assurance vie</c:v>
                </c:pt>
                <c:pt idx="4">
                  <c:v>Lancer des services d'épargne</c:v>
                </c:pt>
                <c:pt idx="5">
                  <c:v>Lancer des formations sur l'hygiène et la santé</c:v>
                </c:pt>
                <c:pt idx="6">
                  <c:v>Lancer des produits financiers "verts"</c:v>
                </c:pt>
                <c:pt idx="7">
                  <c:v>Cibler plus prioritairement les femmes</c:v>
                </c:pt>
                <c:pt idx="8">
                  <c:v>Lancer des programmes d'éducation financière</c:v>
                </c:pt>
                <c:pt idx="9">
                  <c:v>S'orienter davantage vers l'agriculture</c:v>
                </c:pt>
              </c:strCache>
            </c:strRef>
          </c:cat>
          <c:val>
            <c:numRef>
              <c:f>'8 bis'!$B$2:$B$13</c:f>
              <c:numCache>
                <c:formatCode>0%</c:formatCode>
                <c:ptCount val="10"/>
                <c:pt idx="0">
                  <c:v>0.19444444444444445</c:v>
                </c:pt>
                <c:pt idx="1">
                  <c:v>2.7777777777777776E-2</c:v>
                </c:pt>
                <c:pt idx="2">
                  <c:v>0.1111111111111111</c:v>
                </c:pt>
                <c:pt idx="3">
                  <c:v>0.1388888888888889</c:v>
                </c:pt>
                <c:pt idx="4">
                  <c:v>0.22222222222222221</c:v>
                </c:pt>
                <c:pt idx="5">
                  <c:v>2.7777777777777776E-2</c:v>
                </c:pt>
                <c:pt idx="6">
                  <c:v>0.25</c:v>
                </c:pt>
                <c:pt idx="7">
                  <c:v>0.22222222222222221</c:v>
                </c:pt>
                <c:pt idx="8">
                  <c:v>0.22222222222222221</c:v>
                </c:pt>
                <c:pt idx="9">
                  <c:v>0.63888888888888884</c:v>
                </c:pt>
              </c:numCache>
            </c:numRef>
          </c:val>
          <c:extLst xmlns:c16r2="http://schemas.microsoft.com/office/drawing/2015/06/chart">
            <c:ext xmlns:c16="http://schemas.microsoft.com/office/drawing/2014/chart" uri="{C3380CC4-5D6E-409C-BE32-E72D297353CC}">
              <c16:uniqueId val="{00000000-2154-4A71-965A-516FEF9CE275}"/>
            </c:ext>
          </c:extLst>
        </c:ser>
        <c:ser>
          <c:idx val="1"/>
          <c:order val="1"/>
          <c:tx>
            <c:strRef>
              <c:f>'8 bis'!$C$1</c:f>
              <c:strCache>
                <c:ptCount val="1"/>
                <c:pt idx="0">
                  <c:v>Résultats généraux dernière enquête </c:v>
                </c:pt>
              </c:strCache>
            </c:strRef>
          </c:tx>
          <c:spPr>
            <a:solidFill>
              <a:schemeClr val="bg1">
                <a:lumMod val="65000"/>
              </a:schemeClr>
            </a:solidFill>
            <a:ln>
              <a:solidFill>
                <a:schemeClr val="bg1"/>
              </a:solidFill>
            </a:ln>
            <a:effectLst/>
          </c:spPr>
          <c:invertIfNegative val="0"/>
          <c:cat>
            <c:strRef>
              <c:f>'8 bis'!$A$2:$A$13</c:f>
              <c:strCache>
                <c:ptCount val="10"/>
                <c:pt idx="0">
                  <c:v>Ne pas cibler de nouveaux marchés</c:v>
                </c:pt>
                <c:pt idx="1">
                  <c:v>Lancer des produits financiers liés à la santé</c:v>
                </c:pt>
                <c:pt idx="2">
                  <c:v>Lancer des services de micro-assurance santé</c:v>
                </c:pt>
                <c:pt idx="3">
                  <c:v>Lancer des services de micro-assurance vie</c:v>
                </c:pt>
                <c:pt idx="4">
                  <c:v>Lancer des services d'épargne</c:v>
                </c:pt>
                <c:pt idx="5">
                  <c:v>Lancer des formations sur l'hygiène et la santé</c:v>
                </c:pt>
                <c:pt idx="6">
                  <c:v>Lancer des produits financiers "verts"</c:v>
                </c:pt>
                <c:pt idx="7">
                  <c:v>Cibler plus prioritairement les femmes</c:v>
                </c:pt>
                <c:pt idx="8">
                  <c:v>Lancer des programmes d'éducation financière</c:v>
                </c:pt>
                <c:pt idx="9">
                  <c:v>S'orienter davantage vers l'agriculture</c:v>
                </c:pt>
              </c:strCache>
            </c:strRef>
          </c:cat>
          <c:val>
            <c:numRef>
              <c:f>'8 bis'!$C$2:$C$13</c:f>
              <c:numCache>
                <c:formatCode>0%</c:formatCode>
                <c:ptCount val="10"/>
                <c:pt idx="0">
                  <c:v>0.21818181818181817</c:v>
                </c:pt>
                <c:pt idx="1">
                  <c:v>7.2727272727272724E-2</c:v>
                </c:pt>
                <c:pt idx="2">
                  <c:v>0.11818181818181818</c:v>
                </c:pt>
                <c:pt idx="3">
                  <c:v>0.12727272727272726</c:v>
                </c:pt>
                <c:pt idx="4">
                  <c:v>0.19090909090909092</c:v>
                </c:pt>
                <c:pt idx="5">
                  <c:v>0.19090909090909092</c:v>
                </c:pt>
                <c:pt idx="6">
                  <c:v>0.25454545454545452</c:v>
                </c:pt>
                <c:pt idx="7">
                  <c:v>0.27272727272727271</c:v>
                </c:pt>
                <c:pt idx="8">
                  <c:v>0.33636363636363636</c:v>
                </c:pt>
                <c:pt idx="9">
                  <c:v>0.57272727272727275</c:v>
                </c:pt>
              </c:numCache>
            </c:numRef>
          </c:val>
          <c:extLst xmlns:c16r2="http://schemas.microsoft.com/office/drawing/2015/06/chart">
            <c:ext xmlns:c16="http://schemas.microsoft.com/office/drawing/2014/chart" uri="{C3380CC4-5D6E-409C-BE32-E72D297353CC}">
              <c16:uniqueId val="{00000001-2154-4A71-965A-516FEF9CE275}"/>
            </c:ext>
          </c:extLst>
        </c:ser>
        <c:dLbls>
          <c:showLegendKey val="0"/>
          <c:showVal val="0"/>
          <c:showCatName val="0"/>
          <c:showSerName val="0"/>
          <c:showPercent val="0"/>
          <c:showBubbleSize val="0"/>
        </c:dLbls>
        <c:gapWidth val="182"/>
        <c:axId val="150178816"/>
        <c:axId val="149011776"/>
      </c:barChart>
      <c:catAx>
        <c:axId val="150178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011776"/>
        <c:crosses val="autoZero"/>
        <c:auto val="1"/>
        <c:lblAlgn val="ctr"/>
        <c:lblOffset val="100"/>
        <c:noMultiLvlLbl val="0"/>
      </c:catAx>
      <c:valAx>
        <c:axId val="1490117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1788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AE300F-FBBA-4501-9A62-B2FE2B7C6052}" type="doc">
      <dgm:prSet loTypeId="urn:microsoft.com/office/officeart/2005/8/layout/default#1" loCatId="list" qsTypeId="urn:microsoft.com/office/officeart/2005/8/quickstyle/simple4" qsCatId="simple" csTypeId="urn:microsoft.com/office/officeart/2005/8/colors/colorful5" csCatId="colorful" phldr="1"/>
      <dgm:spPr/>
      <dgm:t>
        <a:bodyPr/>
        <a:lstStyle/>
        <a:p>
          <a:endParaRPr lang="en-US"/>
        </a:p>
      </dgm:t>
    </dgm:pt>
    <dgm:pt modelId="{AD48B6F1-593B-46FD-AA35-77B74936BADE}">
      <dgm:prSet custT="1"/>
      <dgm:spPr/>
      <dgm:t>
        <a:bodyPr/>
        <a:lstStyle/>
        <a:p>
          <a:r>
            <a:rPr lang="fr-CA" sz="3400" kern="1200" dirty="0" smtClean="0">
              <a:solidFill>
                <a:schemeClr val="tx1"/>
              </a:solidFill>
              <a:latin typeface="+mn-lt"/>
              <a:ea typeface="+mn-ea"/>
              <a:cs typeface="+mn-cs"/>
            </a:rPr>
            <a:t>1- </a:t>
          </a:r>
          <a:r>
            <a:rPr lang="fr-CA" sz="3400" kern="1200" dirty="0">
              <a:solidFill>
                <a:schemeClr val="tx1"/>
              </a:solidFill>
              <a:latin typeface="+mn-lt"/>
              <a:ea typeface="+mn-ea"/>
              <a:cs typeface="+mn-cs"/>
            </a:rPr>
            <a:t>Brève présentation du Réseau</a:t>
          </a:r>
          <a:endParaRPr lang="en-US" sz="3400" kern="1200" dirty="0">
            <a:solidFill>
              <a:schemeClr val="tx1"/>
            </a:solidFill>
            <a:latin typeface="+mn-lt"/>
            <a:ea typeface="+mn-ea"/>
            <a:cs typeface="+mn-cs"/>
          </a:endParaRPr>
        </a:p>
      </dgm:t>
    </dgm:pt>
    <dgm:pt modelId="{3063E357-D168-4716-A878-7519CD70AA22}" type="parTrans" cxnId="{5F042D2B-2586-4341-9749-1D892D19B87A}">
      <dgm:prSet/>
      <dgm:spPr/>
      <dgm:t>
        <a:bodyPr/>
        <a:lstStyle/>
        <a:p>
          <a:endParaRPr lang="en-US"/>
        </a:p>
      </dgm:t>
    </dgm:pt>
    <dgm:pt modelId="{016AFDE5-EE79-485C-B899-A2822E398C7B}" type="sibTrans" cxnId="{5F042D2B-2586-4341-9749-1D892D19B87A}">
      <dgm:prSet/>
      <dgm:spPr/>
      <dgm:t>
        <a:bodyPr/>
        <a:lstStyle/>
        <a:p>
          <a:endParaRPr lang="en-US"/>
        </a:p>
      </dgm:t>
    </dgm:pt>
    <dgm:pt modelId="{AE4F4F37-6590-4285-8A4C-F9FC77F95757}">
      <dgm:prSet custT="1"/>
      <dgm:spPr/>
      <dgm:t>
        <a:bodyPr/>
        <a:lstStyle/>
        <a:p>
          <a:r>
            <a:rPr lang="fr-CA" sz="3200" kern="1200" dirty="0" smtClean="0">
              <a:solidFill>
                <a:schemeClr val="tx1"/>
              </a:solidFill>
              <a:latin typeface="+mn-lt"/>
              <a:ea typeface="+mn-ea"/>
              <a:cs typeface="+mn-cs"/>
            </a:rPr>
            <a:t>2- Conséquences </a:t>
          </a:r>
          <a:r>
            <a:rPr lang="fr-CA" sz="3200" kern="1200" dirty="0">
              <a:solidFill>
                <a:schemeClr val="tx1"/>
              </a:solidFill>
              <a:latin typeface="+mn-lt"/>
              <a:ea typeface="+mn-ea"/>
              <a:cs typeface="+mn-cs"/>
            </a:rPr>
            <a:t>de la Covid</a:t>
          </a:r>
          <a:endParaRPr lang="en-US" sz="3200" kern="1200" dirty="0">
            <a:solidFill>
              <a:schemeClr val="tx1"/>
            </a:solidFill>
            <a:latin typeface="+mn-lt"/>
            <a:ea typeface="+mn-ea"/>
            <a:cs typeface="+mn-cs"/>
          </a:endParaRPr>
        </a:p>
      </dgm:t>
    </dgm:pt>
    <dgm:pt modelId="{06145E5C-0E42-418C-884D-5A00EBD646C5}" type="parTrans" cxnId="{52B15012-93E1-4743-A166-370904F48BA7}">
      <dgm:prSet/>
      <dgm:spPr/>
      <dgm:t>
        <a:bodyPr/>
        <a:lstStyle/>
        <a:p>
          <a:endParaRPr lang="en-US"/>
        </a:p>
      </dgm:t>
    </dgm:pt>
    <dgm:pt modelId="{523F2A53-5C70-4C6E-8070-C871AA3F0A84}" type="sibTrans" cxnId="{52B15012-93E1-4743-A166-370904F48BA7}">
      <dgm:prSet/>
      <dgm:spPr/>
      <dgm:t>
        <a:bodyPr/>
        <a:lstStyle/>
        <a:p>
          <a:endParaRPr lang="en-US"/>
        </a:p>
      </dgm:t>
    </dgm:pt>
    <dgm:pt modelId="{0088E53D-29B3-4017-8871-5E167BA1E8CA}">
      <dgm:prSet custT="1"/>
      <dgm:spPr/>
      <dgm:t>
        <a:bodyPr/>
        <a:lstStyle/>
        <a:p>
          <a:r>
            <a:rPr lang="fr-CA" sz="3400" kern="1200" dirty="0" smtClean="0">
              <a:solidFill>
                <a:schemeClr val="tx1"/>
              </a:solidFill>
              <a:latin typeface="+mn-lt"/>
              <a:ea typeface="+mn-ea"/>
              <a:cs typeface="+mn-cs"/>
            </a:rPr>
            <a:t>3- Mesures </a:t>
          </a:r>
          <a:r>
            <a:rPr lang="fr-CA" sz="3400" kern="1200" dirty="0">
              <a:solidFill>
                <a:schemeClr val="tx1"/>
              </a:solidFill>
              <a:latin typeface="+mn-lt"/>
              <a:ea typeface="+mn-ea"/>
              <a:cs typeface="+mn-cs"/>
            </a:rPr>
            <a:t>de lutte</a:t>
          </a:r>
          <a:endParaRPr lang="en-US" sz="3400" kern="1200" dirty="0">
            <a:solidFill>
              <a:schemeClr val="tx1"/>
            </a:solidFill>
            <a:latin typeface="+mn-lt"/>
            <a:ea typeface="+mn-ea"/>
            <a:cs typeface="+mn-cs"/>
          </a:endParaRPr>
        </a:p>
      </dgm:t>
    </dgm:pt>
    <dgm:pt modelId="{0B7E06F8-19F7-48D6-89D3-01D5F60DA4A8}" type="parTrans" cxnId="{BB4C7567-AC36-4447-8B58-94C2DA88547D}">
      <dgm:prSet/>
      <dgm:spPr/>
      <dgm:t>
        <a:bodyPr/>
        <a:lstStyle/>
        <a:p>
          <a:endParaRPr lang="en-US"/>
        </a:p>
      </dgm:t>
    </dgm:pt>
    <dgm:pt modelId="{63932C5A-67B1-4B04-AA15-7A798C126D37}" type="sibTrans" cxnId="{BB4C7567-AC36-4447-8B58-94C2DA88547D}">
      <dgm:prSet/>
      <dgm:spPr/>
      <dgm:t>
        <a:bodyPr/>
        <a:lstStyle/>
        <a:p>
          <a:endParaRPr lang="en-US"/>
        </a:p>
      </dgm:t>
    </dgm:pt>
    <dgm:pt modelId="{924FCCCB-EF18-4368-BEF4-9FB7BB1BAF09}">
      <dgm:prSet custT="1"/>
      <dgm:spPr/>
      <dgm:t>
        <a:bodyPr/>
        <a:lstStyle/>
        <a:p>
          <a:r>
            <a:rPr lang="fr-CA" sz="3400" kern="1200" dirty="0">
              <a:solidFill>
                <a:schemeClr val="tx1"/>
              </a:solidFill>
              <a:latin typeface="+mn-lt"/>
              <a:ea typeface="+mn-ea"/>
              <a:cs typeface="+mn-cs"/>
            </a:rPr>
            <a:t>4- Attentes et propositions de relève</a:t>
          </a:r>
          <a:endParaRPr lang="en-US" sz="3400" kern="1200" dirty="0">
            <a:solidFill>
              <a:schemeClr val="tx1"/>
            </a:solidFill>
            <a:latin typeface="+mn-lt"/>
            <a:ea typeface="+mn-ea"/>
            <a:cs typeface="+mn-cs"/>
          </a:endParaRPr>
        </a:p>
      </dgm:t>
    </dgm:pt>
    <dgm:pt modelId="{922FEC76-056D-4FE6-8664-446D55F4EBFC}" type="parTrans" cxnId="{CFC6893D-8681-4111-8BA1-C5DFE9EA0881}">
      <dgm:prSet/>
      <dgm:spPr/>
      <dgm:t>
        <a:bodyPr/>
        <a:lstStyle/>
        <a:p>
          <a:endParaRPr lang="en-US"/>
        </a:p>
      </dgm:t>
    </dgm:pt>
    <dgm:pt modelId="{6CC9150F-E141-4A13-A88D-6CC0E47BE52E}" type="sibTrans" cxnId="{CFC6893D-8681-4111-8BA1-C5DFE9EA0881}">
      <dgm:prSet/>
      <dgm:spPr/>
      <dgm:t>
        <a:bodyPr/>
        <a:lstStyle/>
        <a:p>
          <a:endParaRPr lang="en-US"/>
        </a:p>
      </dgm:t>
    </dgm:pt>
    <dgm:pt modelId="{BA7AAADA-087F-474E-9FC9-BF275CA31661}" type="pres">
      <dgm:prSet presAssocID="{F0AE300F-FBBA-4501-9A62-B2FE2B7C6052}" presName="diagram" presStyleCnt="0">
        <dgm:presLayoutVars>
          <dgm:dir/>
          <dgm:resizeHandles val="exact"/>
        </dgm:presLayoutVars>
      </dgm:prSet>
      <dgm:spPr/>
      <dgm:t>
        <a:bodyPr/>
        <a:lstStyle/>
        <a:p>
          <a:endParaRPr lang="fr-HT"/>
        </a:p>
      </dgm:t>
    </dgm:pt>
    <dgm:pt modelId="{43B7DC93-E561-4F1B-922D-95843602F6A2}" type="pres">
      <dgm:prSet presAssocID="{AD48B6F1-593B-46FD-AA35-77B74936BADE}" presName="node" presStyleLbl="node1" presStyleIdx="0" presStyleCnt="4">
        <dgm:presLayoutVars>
          <dgm:bulletEnabled val="1"/>
        </dgm:presLayoutVars>
      </dgm:prSet>
      <dgm:spPr/>
      <dgm:t>
        <a:bodyPr/>
        <a:lstStyle/>
        <a:p>
          <a:endParaRPr lang="fr-HT"/>
        </a:p>
      </dgm:t>
    </dgm:pt>
    <dgm:pt modelId="{14546384-F6A6-4DC4-A7C1-3B402D33CDE8}" type="pres">
      <dgm:prSet presAssocID="{016AFDE5-EE79-485C-B899-A2822E398C7B}" presName="sibTrans" presStyleCnt="0"/>
      <dgm:spPr/>
    </dgm:pt>
    <dgm:pt modelId="{ED032142-2563-4188-9F0D-6D5B4EE951CA}" type="pres">
      <dgm:prSet presAssocID="{AE4F4F37-6590-4285-8A4C-F9FC77F95757}" presName="node" presStyleLbl="node1" presStyleIdx="1" presStyleCnt="4" custScaleX="98266">
        <dgm:presLayoutVars>
          <dgm:bulletEnabled val="1"/>
        </dgm:presLayoutVars>
      </dgm:prSet>
      <dgm:spPr/>
      <dgm:t>
        <a:bodyPr/>
        <a:lstStyle/>
        <a:p>
          <a:endParaRPr lang="fr-HT"/>
        </a:p>
      </dgm:t>
    </dgm:pt>
    <dgm:pt modelId="{F84F9E76-71D2-4AA9-9BDB-DC0D775113F1}" type="pres">
      <dgm:prSet presAssocID="{523F2A53-5C70-4C6E-8070-C871AA3F0A84}" presName="sibTrans" presStyleCnt="0"/>
      <dgm:spPr/>
    </dgm:pt>
    <dgm:pt modelId="{95C62BAE-6C15-4B0F-9495-EAF49BF3B9DE}" type="pres">
      <dgm:prSet presAssocID="{0088E53D-29B3-4017-8871-5E167BA1E8CA}" presName="node" presStyleLbl="node1" presStyleIdx="2" presStyleCnt="4">
        <dgm:presLayoutVars>
          <dgm:bulletEnabled val="1"/>
        </dgm:presLayoutVars>
      </dgm:prSet>
      <dgm:spPr/>
      <dgm:t>
        <a:bodyPr/>
        <a:lstStyle/>
        <a:p>
          <a:endParaRPr lang="fr-HT"/>
        </a:p>
      </dgm:t>
    </dgm:pt>
    <dgm:pt modelId="{1AB62F0B-AECD-424C-B146-21889D613FA6}" type="pres">
      <dgm:prSet presAssocID="{63932C5A-67B1-4B04-AA15-7A798C126D37}" presName="sibTrans" presStyleCnt="0"/>
      <dgm:spPr/>
    </dgm:pt>
    <dgm:pt modelId="{75536FAD-3F83-4FFD-A634-7EF25146E45E}" type="pres">
      <dgm:prSet presAssocID="{924FCCCB-EF18-4368-BEF4-9FB7BB1BAF09}" presName="node" presStyleLbl="node1" presStyleIdx="3" presStyleCnt="4">
        <dgm:presLayoutVars>
          <dgm:bulletEnabled val="1"/>
        </dgm:presLayoutVars>
      </dgm:prSet>
      <dgm:spPr/>
      <dgm:t>
        <a:bodyPr/>
        <a:lstStyle/>
        <a:p>
          <a:endParaRPr lang="fr-HT"/>
        </a:p>
      </dgm:t>
    </dgm:pt>
  </dgm:ptLst>
  <dgm:cxnLst>
    <dgm:cxn modelId="{A384972F-9865-43FC-AC5B-70B731485F16}" type="presOf" srcId="{0088E53D-29B3-4017-8871-5E167BA1E8CA}" destId="{95C62BAE-6C15-4B0F-9495-EAF49BF3B9DE}" srcOrd="0" destOrd="0" presId="urn:microsoft.com/office/officeart/2005/8/layout/default#1"/>
    <dgm:cxn modelId="{A5EEE003-731F-478A-9FA9-E7ED5137F921}" type="presOf" srcId="{F0AE300F-FBBA-4501-9A62-B2FE2B7C6052}" destId="{BA7AAADA-087F-474E-9FC9-BF275CA31661}" srcOrd="0" destOrd="0" presId="urn:microsoft.com/office/officeart/2005/8/layout/default#1"/>
    <dgm:cxn modelId="{BB4C7567-AC36-4447-8B58-94C2DA88547D}" srcId="{F0AE300F-FBBA-4501-9A62-B2FE2B7C6052}" destId="{0088E53D-29B3-4017-8871-5E167BA1E8CA}" srcOrd="2" destOrd="0" parTransId="{0B7E06F8-19F7-48D6-89D3-01D5F60DA4A8}" sibTransId="{63932C5A-67B1-4B04-AA15-7A798C126D37}"/>
    <dgm:cxn modelId="{886CEF1D-8E7A-4162-808A-C0B80C3B6A13}" type="presOf" srcId="{AE4F4F37-6590-4285-8A4C-F9FC77F95757}" destId="{ED032142-2563-4188-9F0D-6D5B4EE951CA}" srcOrd="0" destOrd="0" presId="urn:microsoft.com/office/officeart/2005/8/layout/default#1"/>
    <dgm:cxn modelId="{29F40CD7-FCA4-498C-932D-6E6D8F2926E2}" type="presOf" srcId="{AD48B6F1-593B-46FD-AA35-77B74936BADE}" destId="{43B7DC93-E561-4F1B-922D-95843602F6A2}" srcOrd="0" destOrd="0" presId="urn:microsoft.com/office/officeart/2005/8/layout/default#1"/>
    <dgm:cxn modelId="{5F042D2B-2586-4341-9749-1D892D19B87A}" srcId="{F0AE300F-FBBA-4501-9A62-B2FE2B7C6052}" destId="{AD48B6F1-593B-46FD-AA35-77B74936BADE}" srcOrd="0" destOrd="0" parTransId="{3063E357-D168-4716-A878-7519CD70AA22}" sibTransId="{016AFDE5-EE79-485C-B899-A2822E398C7B}"/>
    <dgm:cxn modelId="{E55CF8E2-F760-443D-B774-6A34245C56C3}" type="presOf" srcId="{924FCCCB-EF18-4368-BEF4-9FB7BB1BAF09}" destId="{75536FAD-3F83-4FFD-A634-7EF25146E45E}" srcOrd="0" destOrd="0" presId="urn:microsoft.com/office/officeart/2005/8/layout/default#1"/>
    <dgm:cxn modelId="{52B15012-93E1-4743-A166-370904F48BA7}" srcId="{F0AE300F-FBBA-4501-9A62-B2FE2B7C6052}" destId="{AE4F4F37-6590-4285-8A4C-F9FC77F95757}" srcOrd="1" destOrd="0" parTransId="{06145E5C-0E42-418C-884D-5A00EBD646C5}" sibTransId="{523F2A53-5C70-4C6E-8070-C871AA3F0A84}"/>
    <dgm:cxn modelId="{CFC6893D-8681-4111-8BA1-C5DFE9EA0881}" srcId="{F0AE300F-FBBA-4501-9A62-B2FE2B7C6052}" destId="{924FCCCB-EF18-4368-BEF4-9FB7BB1BAF09}" srcOrd="3" destOrd="0" parTransId="{922FEC76-056D-4FE6-8664-446D55F4EBFC}" sibTransId="{6CC9150F-E141-4A13-A88D-6CC0E47BE52E}"/>
    <dgm:cxn modelId="{8081A1FE-636A-473C-BD69-CF8DC4185AF0}" type="presParOf" srcId="{BA7AAADA-087F-474E-9FC9-BF275CA31661}" destId="{43B7DC93-E561-4F1B-922D-95843602F6A2}" srcOrd="0" destOrd="0" presId="urn:microsoft.com/office/officeart/2005/8/layout/default#1"/>
    <dgm:cxn modelId="{79823F66-C01D-4B27-AD96-4257537D3F5D}" type="presParOf" srcId="{BA7AAADA-087F-474E-9FC9-BF275CA31661}" destId="{14546384-F6A6-4DC4-A7C1-3B402D33CDE8}" srcOrd="1" destOrd="0" presId="urn:microsoft.com/office/officeart/2005/8/layout/default#1"/>
    <dgm:cxn modelId="{B1C06391-A52C-4E02-A151-FA7567D0A33F}" type="presParOf" srcId="{BA7AAADA-087F-474E-9FC9-BF275CA31661}" destId="{ED032142-2563-4188-9F0D-6D5B4EE951CA}" srcOrd="2" destOrd="0" presId="urn:microsoft.com/office/officeart/2005/8/layout/default#1"/>
    <dgm:cxn modelId="{AFA628B9-8E23-4B7F-B000-FA4A9C3DDE3F}" type="presParOf" srcId="{BA7AAADA-087F-474E-9FC9-BF275CA31661}" destId="{F84F9E76-71D2-4AA9-9BDB-DC0D775113F1}" srcOrd="3" destOrd="0" presId="urn:microsoft.com/office/officeart/2005/8/layout/default#1"/>
    <dgm:cxn modelId="{75DAE7F6-35EE-43BC-9210-A217579C9003}" type="presParOf" srcId="{BA7AAADA-087F-474E-9FC9-BF275CA31661}" destId="{95C62BAE-6C15-4B0F-9495-EAF49BF3B9DE}" srcOrd="4" destOrd="0" presId="urn:microsoft.com/office/officeart/2005/8/layout/default#1"/>
    <dgm:cxn modelId="{EDF8B578-6029-4FA9-BC3A-3FB9907D4082}" type="presParOf" srcId="{BA7AAADA-087F-474E-9FC9-BF275CA31661}" destId="{1AB62F0B-AECD-424C-B146-21889D613FA6}" srcOrd="5" destOrd="0" presId="urn:microsoft.com/office/officeart/2005/8/layout/default#1"/>
    <dgm:cxn modelId="{4BB60B57-7DEE-4FBA-A985-479A9BBAE189}" type="presParOf" srcId="{BA7AAADA-087F-474E-9FC9-BF275CA31661}" destId="{75536FAD-3F83-4FFD-A634-7EF25146E45E}" srcOrd="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C72113-13CF-47A0-8AC7-B6170FC497C4}" type="doc">
      <dgm:prSet loTypeId="urn:microsoft.com/office/officeart/2005/8/layout/default#2" loCatId="list" qsTypeId="urn:microsoft.com/office/officeart/2005/8/quickstyle/simple3" qsCatId="simple" csTypeId="urn:microsoft.com/office/officeart/2005/8/colors/colorful2" csCatId="colorful" phldr="1"/>
      <dgm:spPr/>
      <dgm:t>
        <a:bodyPr/>
        <a:lstStyle/>
        <a:p>
          <a:endParaRPr lang="en-US"/>
        </a:p>
      </dgm:t>
    </dgm:pt>
    <dgm:pt modelId="{53354A31-6404-49D5-8B23-F561B800E206}">
      <dgm:prSet/>
      <dgm:spPr/>
      <dgm:t>
        <a:bodyPr/>
        <a:lstStyle/>
        <a:p>
          <a:r>
            <a:rPr lang="fr-CA" b="1" dirty="0" smtClean="0"/>
            <a:t>Les coordinations régionales</a:t>
          </a:r>
          <a:endParaRPr lang="en-US" b="1" dirty="0"/>
        </a:p>
      </dgm:t>
    </dgm:pt>
    <dgm:pt modelId="{FBF59B0D-2126-472D-B5DF-B3445507B414}" type="parTrans" cxnId="{BA0935C2-F1FA-40A2-8916-548DE184026A}">
      <dgm:prSet/>
      <dgm:spPr/>
      <dgm:t>
        <a:bodyPr/>
        <a:lstStyle/>
        <a:p>
          <a:endParaRPr lang="en-US"/>
        </a:p>
      </dgm:t>
    </dgm:pt>
    <dgm:pt modelId="{5BE55211-EFE0-43BE-8932-C02ED8C32A9D}" type="sibTrans" cxnId="{BA0935C2-F1FA-40A2-8916-548DE184026A}">
      <dgm:prSet/>
      <dgm:spPr/>
      <dgm:t>
        <a:bodyPr/>
        <a:lstStyle/>
        <a:p>
          <a:endParaRPr lang="en-US"/>
        </a:p>
      </dgm:t>
    </dgm:pt>
    <dgm:pt modelId="{CC124363-07B0-4DA7-8271-274B25075B60}">
      <dgm:prSet custT="1"/>
      <dgm:spPr>
        <a:solidFill>
          <a:schemeClr val="accent2">
            <a:lumMod val="75000"/>
          </a:schemeClr>
        </a:solidFill>
      </dgm:spPr>
      <dgm:t>
        <a:bodyPr/>
        <a:lstStyle/>
        <a:p>
          <a:pPr algn="ctr"/>
          <a:r>
            <a:rPr lang="fr-CA" sz="3200" b="1" dirty="0" smtClean="0">
              <a:solidFill>
                <a:schemeClr val="tx1"/>
              </a:solidFill>
            </a:rPr>
            <a:t>L’Assemblée Générale</a:t>
          </a:r>
          <a:endParaRPr lang="en-US" sz="3200" b="1" dirty="0">
            <a:solidFill>
              <a:schemeClr val="tx1"/>
            </a:solidFill>
          </a:endParaRPr>
        </a:p>
      </dgm:t>
    </dgm:pt>
    <dgm:pt modelId="{890DCD2E-4F36-470E-9743-A19777B03BAF}" type="parTrans" cxnId="{E4F9836E-E76F-42DC-8734-E5537540BEE6}">
      <dgm:prSet/>
      <dgm:spPr/>
      <dgm:t>
        <a:bodyPr/>
        <a:lstStyle/>
        <a:p>
          <a:endParaRPr lang="en-US"/>
        </a:p>
      </dgm:t>
    </dgm:pt>
    <dgm:pt modelId="{568A3B5F-0169-4AF7-BF37-B7F5472A421C}" type="sibTrans" cxnId="{E4F9836E-E76F-42DC-8734-E5537540BEE6}">
      <dgm:prSet/>
      <dgm:spPr/>
      <dgm:t>
        <a:bodyPr/>
        <a:lstStyle/>
        <a:p>
          <a:endParaRPr lang="en-US"/>
        </a:p>
      </dgm:t>
    </dgm:pt>
    <dgm:pt modelId="{5E350F25-E6ED-4593-9344-D22C57BD6187}">
      <dgm:prSet/>
      <dgm:spPr>
        <a:solidFill>
          <a:srgbClr val="00B0F0"/>
        </a:solidFill>
      </dgm:spPr>
      <dgm:t>
        <a:bodyPr/>
        <a:lstStyle/>
        <a:p>
          <a:r>
            <a:rPr lang="fr-CA" b="1" dirty="0">
              <a:solidFill>
                <a:schemeClr val="tx1"/>
              </a:solidFill>
            </a:rPr>
            <a:t>Les structures de base: Les mutuelles de solidarité</a:t>
          </a:r>
          <a:endParaRPr lang="en-US" b="1" dirty="0">
            <a:solidFill>
              <a:schemeClr val="tx1"/>
            </a:solidFill>
          </a:endParaRPr>
        </a:p>
      </dgm:t>
    </dgm:pt>
    <dgm:pt modelId="{DFFA030B-1EF0-453D-B2E7-150169A2F755}" type="parTrans" cxnId="{624CF2B0-9277-46E1-A48A-D76AF85E887C}">
      <dgm:prSet/>
      <dgm:spPr/>
      <dgm:t>
        <a:bodyPr/>
        <a:lstStyle/>
        <a:p>
          <a:endParaRPr lang="en-US"/>
        </a:p>
      </dgm:t>
    </dgm:pt>
    <dgm:pt modelId="{FC95DC9C-635B-471A-844D-CA46B6DEC035}" type="sibTrans" cxnId="{624CF2B0-9277-46E1-A48A-D76AF85E887C}">
      <dgm:prSet/>
      <dgm:spPr/>
      <dgm:t>
        <a:bodyPr/>
        <a:lstStyle/>
        <a:p>
          <a:endParaRPr lang="en-US"/>
        </a:p>
      </dgm:t>
    </dgm:pt>
    <dgm:pt modelId="{E3805955-160E-4A4C-80EF-365DFE7D6FC1}">
      <dgm:prSet/>
      <dgm:spPr>
        <a:solidFill>
          <a:schemeClr val="accent6">
            <a:lumMod val="60000"/>
            <a:lumOff val="40000"/>
          </a:schemeClr>
        </a:solidFill>
        <a:ln>
          <a:solidFill>
            <a:srgbClr val="FFC000"/>
          </a:solidFill>
        </a:ln>
      </dgm:spPr>
      <dgm:t>
        <a:bodyPr/>
        <a:lstStyle/>
        <a:p>
          <a:r>
            <a:rPr lang="fr-CA" b="1" dirty="0"/>
            <a:t>Le bureau exécutif</a:t>
          </a:r>
          <a:endParaRPr lang="en-US" b="1" dirty="0"/>
        </a:p>
      </dgm:t>
    </dgm:pt>
    <dgm:pt modelId="{37D88B11-9279-45A0-9F63-B743AD4929F0}" type="parTrans" cxnId="{8852D499-818B-496D-B98A-83FF78AA7D8C}">
      <dgm:prSet/>
      <dgm:spPr/>
      <dgm:t>
        <a:bodyPr/>
        <a:lstStyle/>
        <a:p>
          <a:endParaRPr lang="en-US"/>
        </a:p>
      </dgm:t>
    </dgm:pt>
    <dgm:pt modelId="{376EA55D-C88F-4813-8C4D-72A965B85544}" type="sibTrans" cxnId="{8852D499-818B-496D-B98A-83FF78AA7D8C}">
      <dgm:prSet/>
      <dgm:spPr/>
      <dgm:t>
        <a:bodyPr/>
        <a:lstStyle/>
        <a:p>
          <a:endParaRPr lang="en-US"/>
        </a:p>
      </dgm:t>
    </dgm:pt>
    <dgm:pt modelId="{83B949AF-336E-4865-8152-9BA1FF30D39C}" type="pres">
      <dgm:prSet presAssocID="{61C72113-13CF-47A0-8AC7-B6170FC497C4}" presName="diagram" presStyleCnt="0">
        <dgm:presLayoutVars>
          <dgm:dir/>
          <dgm:resizeHandles val="exact"/>
        </dgm:presLayoutVars>
      </dgm:prSet>
      <dgm:spPr/>
      <dgm:t>
        <a:bodyPr/>
        <a:lstStyle/>
        <a:p>
          <a:endParaRPr lang="fr-HT"/>
        </a:p>
      </dgm:t>
    </dgm:pt>
    <dgm:pt modelId="{8C8E7BD4-5AF3-4D01-9D3D-08F11EB343BC}" type="pres">
      <dgm:prSet presAssocID="{53354A31-6404-49D5-8B23-F561B800E206}" presName="node" presStyleLbl="node1" presStyleIdx="0" presStyleCnt="4" custLinFactNeighborY="96609">
        <dgm:presLayoutVars>
          <dgm:bulletEnabled val="1"/>
        </dgm:presLayoutVars>
      </dgm:prSet>
      <dgm:spPr/>
      <dgm:t>
        <a:bodyPr/>
        <a:lstStyle/>
        <a:p>
          <a:endParaRPr lang="en-US"/>
        </a:p>
      </dgm:t>
    </dgm:pt>
    <dgm:pt modelId="{16180DF9-86DF-47C3-B3CA-3638FC6C17F6}" type="pres">
      <dgm:prSet presAssocID="{5BE55211-EFE0-43BE-8932-C02ED8C32A9D}" presName="sibTrans" presStyleCnt="0"/>
      <dgm:spPr/>
      <dgm:t>
        <a:bodyPr/>
        <a:lstStyle/>
        <a:p>
          <a:endParaRPr lang="fr-HT"/>
        </a:p>
      </dgm:t>
    </dgm:pt>
    <dgm:pt modelId="{44C4238C-014E-46B1-BDBD-56B7BB574608}" type="pres">
      <dgm:prSet presAssocID="{CC124363-07B0-4DA7-8271-274B25075B60}" presName="node" presStyleLbl="node1" presStyleIdx="1" presStyleCnt="4" custScaleX="195592" custScaleY="59113" custLinFactNeighborX="-55000" custLinFactNeighborY="-9801">
        <dgm:presLayoutVars>
          <dgm:bulletEnabled val="1"/>
        </dgm:presLayoutVars>
      </dgm:prSet>
      <dgm:spPr/>
      <dgm:t>
        <a:bodyPr/>
        <a:lstStyle/>
        <a:p>
          <a:endParaRPr lang="en-US"/>
        </a:p>
      </dgm:t>
    </dgm:pt>
    <dgm:pt modelId="{C9C006AC-714D-44E6-93A6-B7F412AF3DDA}" type="pres">
      <dgm:prSet presAssocID="{568A3B5F-0169-4AF7-BF37-B7F5472A421C}" presName="sibTrans" presStyleCnt="0"/>
      <dgm:spPr/>
      <dgm:t>
        <a:bodyPr/>
        <a:lstStyle/>
        <a:p>
          <a:endParaRPr lang="fr-HT"/>
        </a:p>
      </dgm:t>
    </dgm:pt>
    <dgm:pt modelId="{14AE1FC3-3F97-4DC3-A972-BE140D790D1A}" type="pres">
      <dgm:prSet presAssocID="{E3805955-160E-4A4C-80EF-365DFE7D6FC1}" presName="node" presStyleLbl="node1" presStyleIdx="2" presStyleCnt="4" custLinFactNeighborX="59610" custLinFactNeighborY="-20140">
        <dgm:presLayoutVars>
          <dgm:bulletEnabled val="1"/>
        </dgm:presLayoutVars>
      </dgm:prSet>
      <dgm:spPr/>
      <dgm:t>
        <a:bodyPr/>
        <a:lstStyle/>
        <a:p>
          <a:endParaRPr lang="fr-HT"/>
        </a:p>
      </dgm:t>
    </dgm:pt>
    <dgm:pt modelId="{3598FB9B-9270-43D4-BD14-33D8DDBD0166}" type="pres">
      <dgm:prSet presAssocID="{376EA55D-C88F-4813-8C4D-72A965B85544}" presName="sibTrans" presStyleCnt="0"/>
      <dgm:spPr/>
      <dgm:t>
        <a:bodyPr/>
        <a:lstStyle/>
        <a:p>
          <a:endParaRPr lang="fr-HT"/>
        </a:p>
      </dgm:t>
    </dgm:pt>
    <dgm:pt modelId="{F6807427-B628-4C71-BD15-EDC19AB6FB6A}" type="pres">
      <dgm:prSet presAssocID="{5E350F25-E6ED-4593-9344-D22C57BD6187}" presName="node" presStyleLbl="node1" presStyleIdx="3" presStyleCnt="4" custLinFactNeighborX="55251" custLinFactNeighborY="-21263">
        <dgm:presLayoutVars>
          <dgm:bulletEnabled val="1"/>
        </dgm:presLayoutVars>
      </dgm:prSet>
      <dgm:spPr/>
      <dgm:t>
        <a:bodyPr/>
        <a:lstStyle/>
        <a:p>
          <a:endParaRPr lang="fr-HT"/>
        </a:p>
      </dgm:t>
    </dgm:pt>
  </dgm:ptLst>
  <dgm:cxnLst>
    <dgm:cxn modelId="{521B22CD-B39D-40EF-AB7B-914B6CAA1362}" type="presOf" srcId="{5E350F25-E6ED-4593-9344-D22C57BD6187}" destId="{F6807427-B628-4C71-BD15-EDC19AB6FB6A}" srcOrd="0" destOrd="0" presId="urn:microsoft.com/office/officeart/2005/8/layout/default#2"/>
    <dgm:cxn modelId="{E4F9836E-E76F-42DC-8734-E5537540BEE6}" srcId="{61C72113-13CF-47A0-8AC7-B6170FC497C4}" destId="{CC124363-07B0-4DA7-8271-274B25075B60}" srcOrd="1" destOrd="0" parTransId="{890DCD2E-4F36-470E-9743-A19777B03BAF}" sibTransId="{568A3B5F-0169-4AF7-BF37-B7F5472A421C}"/>
    <dgm:cxn modelId="{127182A7-311A-45AB-8DFB-E9E874FA1588}" type="presOf" srcId="{53354A31-6404-49D5-8B23-F561B800E206}" destId="{8C8E7BD4-5AF3-4D01-9D3D-08F11EB343BC}" srcOrd="0" destOrd="0" presId="urn:microsoft.com/office/officeart/2005/8/layout/default#2"/>
    <dgm:cxn modelId="{8852D499-818B-496D-B98A-83FF78AA7D8C}" srcId="{61C72113-13CF-47A0-8AC7-B6170FC497C4}" destId="{E3805955-160E-4A4C-80EF-365DFE7D6FC1}" srcOrd="2" destOrd="0" parTransId="{37D88B11-9279-45A0-9F63-B743AD4929F0}" sibTransId="{376EA55D-C88F-4813-8C4D-72A965B85544}"/>
    <dgm:cxn modelId="{55AD339E-7069-487C-BF36-50289D2B2BB4}" type="presOf" srcId="{E3805955-160E-4A4C-80EF-365DFE7D6FC1}" destId="{14AE1FC3-3F97-4DC3-A972-BE140D790D1A}" srcOrd="0" destOrd="0" presId="urn:microsoft.com/office/officeart/2005/8/layout/default#2"/>
    <dgm:cxn modelId="{624CF2B0-9277-46E1-A48A-D76AF85E887C}" srcId="{61C72113-13CF-47A0-8AC7-B6170FC497C4}" destId="{5E350F25-E6ED-4593-9344-D22C57BD6187}" srcOrd="3" destOrd="0" parTransId="{DFFA030B-1EF0-453D-B2E7-150169A2F755}" sibTransId="{FC95DC9C-635B-471A-844D-CA46B6DEC035}"/>
    <dgm:cxn modelId="{BA0935C2-F1FA-40A2-8916-548DE184026A}" srcId="{61C72113-13CF-47A0-8AC7-B6170FC497C4}" destId="{53354A31-6404-49D5-8B23-F561B800E206}" srcOrd="0" destOrd="0" parTransId="{FBF59B0D-2126-472D-B5DF-B3445507B414}" sibTransId="{5BE55211-EFE0-43BE-8932-C02ED8C32A9D}"/>
    <dgm:cxn modelId="{15584710-D8F9-4559-9570-B632DE5304C2}" type="presOf" srcId="{61C72113-13CF-47A0-8AC7-B6170FC497C4}" destId="{83B949AF-336E-4865-8152-9BA1FF30D39C}" srcOrd="0" destOrd="0" presId="urn:microsoft.com/office/officeart/2005/8/layout/default#2"/>
    <dgm:cxn modelId="{72C8D376-AC1D-435B-8545-315F6E6D4556}" type="presOf" srcId="{CC124363-07B0-4DA7-8271-274B25075B60}" destId="{44C4238C-014E-46B1-BDBD-56B7BB574608}" srcOrd="0" destOrd="0" presId="urn:microsoft.com/office/officeart/2005/8/layout/default#2"/>
    <dgm:cxn modelId="{EC4FC756-5251-4D24-A774-E79F9C5ADCF6}" type="presParOf" srcId="{83B949AF-336E-4865-8152-9BA1FF30D39C}" destId="{8C8E7BD4-5AF3-4D01-9D3D-08F11EB343BC}" srcOrd="0" destOrd="0" presId="urn:microsoft.com/office/officeart/2005/8/layout/default#2"/>
    <dgm:cxn modelId="{55DC717E-CAD5-40EA-9872-924E10181E4F}" type="presParOf" srcId="{83B949AF-336E-4865-8152-9BA1FF30D39C}" destId="{16180DF9-86DF-47C3-B3CA-3638FC6C17F6}" srcOrd="1" destOrd="0" presId="urn:microsoft.com/office/officeart/2005/8/layout/default#2"/>
    <dgm:cxn modelId="{D4F93FC9-5A03-4246-9F60-7B64DD747551}" type="presParOf" srcId="{83B949AF-336E-4865-8152-9BA1FF30D39C}" destId="{44C4238C-014E-46B1-BDBD-56B7BB574608}" srcOrd="2" destOrd="0" presId="urn:microsoft.com/office/officeart/2005/8/layout/default#2"/>
    <dgm:cxn modelId="{328114B7-C2A6-45D6-A35D-F4CBFC354E10}" type="presParOf" srcId="{83B949AF-336E-4865-8152-9BA1FF30D39C}" destId="{C9C006AC-714D-44E6-93A6-B7F412AF3DDA}" srcOrd="3" destOrd="0" presId="urn:microsoft.com/office/officeart/2005/8/layout/default#2"/>
    <dgm:cxn modelId="{01981979-C2C2-4E93-843D-25392FD14B56}" type="presParOf" srcId="{83B949AF-336E-4865-8152-9BA1FF30D39C}" destId="{14AE1FC3-3F97-4DC3-A972-BE140D790D1A}" srcOrd="4" destOrd="0" presId="urn:microsoft.com/office/officeart/2005/8/layout/default#2"/>
    <dgm:cxn modelId="{9CD91D62-5A66-46E7-8215-AB0DF5319F95}" type="presParOf" srcId="{83B949AF-336E-4865-8152-9BA1FF30D39C}" destId="{3598FB9B-9270-43D4-BD14-33D8DDBD0166}" srcOrd="5" destOrd="0" presId="urn:microsoft.com/office/officeart/2005/8/layout/default#2"/>
    <dgm:cxn modelId="{3F2E4F9A-FAD6-4EC3-94A1-9B99118ED190}" type="presParOf" srcId="{83B949AF-336E-4865-8152-9BA1FF30D39C}" destId="{F6807427-B628-4C71-BD15-EDC19AB6FB6A}" srcOrd="6"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B8EADE-AA88-4B1C-A442-8ABA660F806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47291E67-18F3-4235-B234-9173F495F6A9}">
      <dgm:prSet phldrT="[Texte]" custT="1"/>
      <dgm:spPr/>
      <dgm:t>
        <a:bodyPr/>
        <a:lstStyle/>
        <a:p>
          <a:r>
            <a:rPr lang="fr-FR" sz="2500" dirty="0" smtClean="0"/>
            <a:t>Pledge</a:t>
          </a:r>
        </a:p>
        <a:p>
          <a:r>
            <a:rPr lang="fr-FR" sz="1800" i="1" dirty="0" smtClean="0"/>
            <a:t>Protéger les IMF et leurs clients - </a:t>
          </a:r>
          <a:r>
            <a:rPr lang="fr-FR" sz="1800" b="1" i="1" dirty="0" smtClean="0"/>
            <a:t>mené par la Fondation</a:t>
          </a:r>
          <a:endParaRPr lang="fr-FR" sz="1200" b="1" i="1" dirty="0"/>
        </a:p>
      </dgm:t>
    </dgm:pt>
    <dgm:pt modelId="{566B9A5C-9ED8-4583-B345-AEBB989134F9}" type="parTrans" cxnId="{B1163952-BC70-4700-9A0D-57C2F555DB8E}">
      <dgm:prSet/>
      <dgm:spPr/>
      <dgm:t>
        <a:bodyPr/>
        <a:lstStyle/>
        <a:p>
          <a:endParaRPr lang="fr-FR" sz="2500"/>
        </a:p>
      </dgm:t>
    </dgm:pt>
    <dgm:pt modelId="{FCE665D0-71D3-41BD-8419-3E335FC32694}" type="sibTrans" cxnId="{B1163952-BC70-4700-9A0D-57C2F555DB8E}">
      <dgm:prSet/>
      <dgm:spPr/>
      <dgm:t>
        <a:bodyPr/>
        <a:lstStyle/>
        <a:p>
          <a:endParaRPr lang="fr-FR" sz="2500"/>
        </a:p>
      </dgm:t>
    </dgm:pt>
    <dgm:pt modelId="{4D85C9C0-8A32-4F08-8B4B-02049B7D8AD1}">
      <dgm:prSet phldrT="[Texte]" custT="1"/>
      <dgm:spPr>
        <a:solidFill>
          <a:schemeClr val="accent6">
            <a:lumMod val="60000"/>
            <a:lumOff val="40000"/>
          </a:schemeClr>
        </a:solidFill>
      </dgm:spPr>
      <dgm:t>
        <a:bodyPr/>
        <a:lstStyle/>
        <a:p>
          <a:r>
            <a:rPr lang="en-US" sz="2500" noProof="0" dirty="0" smtClean="0"/>
            <a:t>CAT tool</a:t>
          </a:r>
        </a:p>
        <a:p>
          <a:r>
            <a:rPr lang="fr-FR" sz="1800" i="1" noProof="0" dirty="0" smtClean="0"/>
            <a:t>Coordonner</a:t>
          </a:r>
          <a:r>
            <a:rPr lang="en-US" sz="1800" i="1" noProof="0" dirty="0" smtClean="0"/>
            <a:t> le reporting des IMF</a:t>
          </a:r>
          <a:endParaRPr lang="en-US" sz="1800" i="1" noProof="0" dirty="0"/>
        </a:p>
      </dgm:t>
    </dgm:pt>
    <dgm:pt modelId="{AC821BE7-8B60-4BD2-88DE-ACC5355F54F2}" type="parTrans" cxnId="{6B8DFB4A-C310-4AB6-AC34-971514F20926}">
      <dgm:prSet/>
      <dgm:spPr/>
      <dgm:t>
        <a:bodyPr/>
        <a:lstStyle/>
        <a:p>
          <a:endParaRPr lang="fr-FR" sz="2500"/>
        </a:p>
      </dgm:t>
    </dgm:pt>
    <dgm:pt modelId="{140EE2E0-2774-4AC3-BD5F-EC11CA0706AC}" type="sibTrans" cxnId="{6B8DFB4A-C310-4AB6-AC34-971514F20926}">
      <dgm:prSet/>
      <dgm:spPr/>
      <dgm:t>
        <a:bodyPr/>
        <a:lstStyle/>
        <a:p>
          <a:endParaRPr lang="fr-FR" sz="2500"/>
        </a:p>
      </dgm:t>
    </dgm:pt>
    <dgm:pt modelId="{D7CEBB4A-2071-468E-934F-73E942FF09E9}">
      <dgm:prSet phldrT="[Texte]" custT="1"/>
      <dgm:spPr>
        <a:solidFill>
          <a:schemeClr val="accent6">
            <a:lumMod val="75000"/>
          </a:schemeClr>
        </a:solidFill>
      </dgm:spPr>
      <dgm:t>
        <a:bodyPr/>
        <a:lstStyle/>
        <a:p>
          <a:r>
            <a:rPr lang="fr-FR" sz="2500" dirty="0" smtClean="0"/>
            <a:t>Coordination de l’assistance technique</a:t>
          </a:r>
          <a:endParaRPr lang="fr-FR" sz="2500" dirty="0"/>
        </a:p>
      </dgm:t>
    </dgm:pt>
    <dgm:pt modelId="{4AD1AE17-40EA-4097-A87B-97824C57E53D}" type="parTrans" cxnId="{05A2B6A1-AA2D-417F-8B1F-AEF7DFC0755D}">
      <dgm:prSet/>
      <dgm:spPr/>
      <dgm:t>
        <a:bodyPr/>
        <a:lstStyle/>
        <a:p>
          <a:endParaRPr lang="fr-FR" sz="2500"/>
        </a:p>
      </dgm:t>
    </dgm:pt>
    <dgm:pt modelId="{AC906C7D-2931-45F2-9EA3-77DE7C83D38E}" type="sibTrans" cxnId="{05A2B6A1-AA2D-417F-8B1F-AEF7DFC0755D}">
      <dgm:prSet/>
      <dgm:spPr/>
      <dgm:t>
        <a:bodyPr/>
        <a:lstStyle/>
        <a:p>
          <a:endParaRPr lang="fr-FR" sz="2500"/>
        </a:p>
      </dgm:t>
    </dgm:pt>
    <dgm:pt modelId="{DBCA4813-2AC3-4562-A373-AED03A32F98F}">
      <dgm:prSet phldrT="[Texte]" custT="1"/>
      <dgm:spPr>
        <a:solidFill>
          <a:schemeClr val="tx2">
            <a:lumMod val="75000"/>
          </a:schemeClr>
        </a:solidFill>
      </dgm:spPr>
      <dgm:t>
        <a:bodyPr/>
        <a:lstStyle/>
        <a:p>
          <a:r>
            <a:rPr lang="en-US" sz="2500" noProof="0" dirty="0" smtClean="0"/>
            <a:t>MoU </a:t>
          </a:r>
        </a:p>
        <a:p>
          <a:r>
            <a:rPr lang="fr-FR" sz="1800" i="1" noProof="0" dirty="0" smtClean="0"/>
            <a:t>Coordonner</a:t>
          </a:r>
          <a:r>
            <a:rPr lang="en-US" sz="1800" i="1" noProof="0" dirty="0" smtClean="0"/>
            <a:t> les </a:t>
          </a:r>
          <a:r>
            <a:rPr lang="en-US" sz="1800" i="1" noProof="0" dirty="0" err="1" smtClean="0"/>
            <a:t>pratiques</a:t>
          </a:r>
          <a:r>
            <a:rPr lang="en-US" sz="1800" i="1" noProof="0" dirty="0" smtClean="0"/>
            <a:t> sur les reports </a:t>
          </a:r>
          <a:r>
            <a:rPr lang="en-US" sz="1800" i="1" noProof="0" dirty="0" err="1" smtClean="0"/>
            <a:t>d’échéance</a:t>
          </a:r>
          <a:endParaRPr lang="en-US" sz="1800" i="1" noProof="0" dirty="0"/>
        </a:p>
      </dgm:t>
    </dgm:pt>
    <dgm:pt modelId="{DF0B7727-319D-4E4D-9343-6674B3616F11}" type="parTrans" cxnId="{11800C5F-0CC8-4C0D-BDA4-A4459108B727}">
      <dgm:prSet/>
      <dgm:spPr/>
      <dgm:t>
        <a:bodyPr/>
        <a:lstStyle/>
        <a:p>
          <a:endParaRPr lang="fr-FR" sz="2500"/>
        </a:p>
      </dgm:t>
    </dgm:pt>
    <dgm:pt modelId="{1D6C2B72-AC2C-4D26-B859-755CFF3F49FD}" type="sibTrans" cxnId="{11800C5F-0CC8-4C0D-BDA4-A4459108B727}">
      <dgm:prSet/>
      <dgm:spPr/>
      <dgm:t>
        <a:bodyPr/>
        <a:lstStyle/>
        <a:p>
          <a:endParaRPr lang="fr-FR" sz="2500"/>
        </a:p>
      </dgm:t>
    </dgm:pt>
    <dgm:pt modelId="{41DEEA1F-A8AC-459B-BC69-E09059B15330}" type="pres">
      <dgm:prSet presAssocID="{DCB8EADE-AA88-4B1C-A442-8ABA660F8068}" presName="diagram" presStyleCnt="0">
        <dgm:presLayoutVars>
          <dgm:dir/>
          <dgm:resizeHandles val="exact"/>
        </dgm:presLayoutVars>
      </dgm:prSet>
      <dgm:spPr/>
      <dgm:t>
        <a:bodyPr/>
        <a:lstStyle/>
        <a:p>
          <a:endParaRPr lang="fr-FR"/>
        </a:p>
      </dgm:t>
    </dgm:pt>
    <dgm:pt modelId="{CD3ED752-41FF-4F5F-ADA8-E3B5D32EAB50}" type="pres">
      <dgm:prSet presAssocID="{47291E67-18F3-4235-B234-9173F495F6A9}" presName="node" presStyleLbl="node1" presStyleIdx="0" presStyleCnt="4">
        <dgm:presLayoutVars>
          <dgm:bulletEnabled val="1"/>
        </dgm:presLayoutVars>
      </dgm:prSet>
      <dgm:spPr/>
      <dgm:t>
        <a:bodyPr/>
        <a:lstStyle/>
        <a:p>
          <a:endParaRPr lang="fr-FR"/>
        </a:p>
      </dgm:t>
    </dgm:pt>
    <dgm:pt modelId="{54BD062B-44BA-4625-BC01-4F5A10A858A0}" type="pres">
      <dgm:prSet presAssocID="{FCE665D0-71D3-41BD-8419-3E335FC32694}" presName="sibTrans" presStyleCnt="0"/>
      <dgm:spPr/>
    </dgm:pt>
    <dgm:pt modelId="{821C1C0E-D3E3-4D35-B28C-474BE62E9109}" type="pres">
      <dgm:prSet presAssocID="{DBCA4813-2AC3-4562-A373-AED03A32F98F}" presName="node" presStyleLbl="node1" presStyleIdx="1" presStyleCnt="4">
        <dgm:presLayoutVars>
          <dgm:bulletEnabled val="1"/>
        </dgm:presLayoutVars>
      </dgm:prSet>
      <dgm:spPr/>
      <dgm:t>
        <a:bodyPr/>
        <a:lstStyle/>
        <a:p>
          <a:endParaRPr lang="fr-FR"/>
        </a:p>
      </dgm:t>
    </dgm:pt>
    <dgm:pt modelId="{69037F77-E8BA-4850-84C3-84F5E9525062}" type="pres">
      <dgm:prSet presAssocID="{1D6C2B72-AC2C-4D26-B859-755CFF3F49FD}" presName="sibTrans" presStyleCnt="0"/>
      <dgm:spPr/>
    </dgm:pt>
    <dgm:pt modelId="{60D4F8D6-C544-45EE-A47A-F3453F631287}" type="pres">
      <dgm:prSet presAssocID="{4D85C9C0-8A32-4F08-8B4B-02049B7D8AD1}" presName="node" presStyleLbl="node1" presStyleIdx="2" presStyleCnt="4">
        <dgm:presLayoutVars>
          <dgm:bulletEnabled val="1"/>
        </dgm:presLayoutVars>
      </dgm:prSet>
      <dgm:spPr/>
      <dgm:t>
        <a:bodyPr/>
        <a:lstStyle/>
        <a:p>
          <a:endParaRPr lang="fr-FR"/>
        </a:p>
      </dgm:t>
    </dgm:pt>
    <dgm:pt modelId="{D67DF809-55DD-4D1F-A3DD-88AA664D99D5}" type="pres">
      <dgm:prSet presAssocID="{140EE2E0-2774-4AC3-BD5F-EC11CA0706AC}" presName="sibTrans" presStyleCnt="0"/>
      <dgm:spPr/>
    </dgm:pt>
    <dgm:pt modelId="{9A13F08A-D256-4CB7-8E31-5AAE1480F86C}" type="pres">
      <dgm:prSet presAssocID="{D7CEBB4A-2071-468E-934F-73E942FF09E9}" presName="node" presStyleLbl="node1" presStyleIdx="3" presStyleCnt="4">
        <dgm:presLayoutVars>
          <dgm:bulletEnabled val="1"/>
        </dgm:presLayoutVars>
      </dgm:prSet>
      <dgm:spPr/>
      <dgm:t>
        <a:bodyPr/>
        <a:lstStyle/>
        <a:p>
          <a:endParaRPr lang="fr-FR"/>
        </a:p>
      </dgm:t>
    </dgm:pt>
  </dgm:ptLst>
  <dgm:cxnLst>
    <dgm:cxn modelId="{B1163952-BC70-4700-9A0D-57C2F555DB8E}" srcId="{DCB8EADE-AA88-4B1C-A442-8ABA660F8068}" destId="{47291E67-18F3-4235-B234-9173F495F6A9}" srcOrd="0" destOrd="0" parTransId="{566B9A5C-9ED8-4583-B345-AEBB989134F9}" sibTransId="{FCE665D0-71D3-41BD-8419-3E335FC32694}"/>
    <dgm:cxn modelId="{82B842B5-9CF3-492B-9753-192214B5E1FA}" type="presOf" srcId="{4D85C9C0-8A32-4F08-8B4B-02049B7D8AD1}" destId="{60D4F8D6-C544-45EE-A47A-F3453F631287}" srcOrd="0" destOrd="0" presId="urn:microsoft.com/office/officeart/2005/8/layout/default"/>
    <dgm:cxn modelId="{20AC0532-8D28-4A41-B634-30B9953F84C7}" type="presOf" srcId="{D7CEBB4A-2071-468E-934F-73E942FF09E9}" destId="{9A13F08A-D256-4CB7-8E31-5AAE1480F86C}" srcOrd="0" destOrd="0" presId="urn:microsoft.com/office/officeart/2005/8/layout/default"/>
    <dgm:cxn modelId="{05A2B6A1-AA2D-417F-8B1F-AEF7DFC0755D}" srcId="{DCB8EADE-AA88-4B1C-A442-8ABA660F8068}" destId="{D7CEBB4A-2071-468E-934F-73E942FF09E9}" srcOrd="3" destOrd="0" parTransId="{4AD1AE17-40EA-4097-A87B-97824C57E53D}" sibTransId="{AC906C7D-2931-45F2-9EA3-77DE7C83D38E}"/>
    <dgm:cxn modelId="{11800C5F-0CC8-4C0D-BDA4-A4459108B727}" srcId="{DCB8EADE-AA88-4B1C-A442-8ABA660F8068}" destId="{DBCA4813-2AC3-4562-A373-AED03A32F98F}" srcOrd="1" destOrd="0" parTransId="{DF0B7727-319D-4E4D-9343-6674B3616F11}" sibTransId="{1D6C2B72-AC2C-4D26-B859-755CFF3F49FD}"/>
    <dgm:cxn modelId="{FC91B9DB-553A-45FA-AC4F-4BAEA135AED1}" type="presOf" srcId="{47291E67-18F3-4235-B234-9173F495F6A9}" destId="{CD3ED752-41FF-4F5F-ADA8-E3B5D32EAB50}" srcOrd="0" destOrd="0" presId="urn:microsoft.com/office/officeart/2005/8/layout/default"/>
    <dgm:cxn modelId="{AFA75D71-3515-4B6F-982B-F927EAC97879}" type="presOf" srcId="{DBCA4813-2AC3-4562-A373-AED03A32F98F}" destId="{821C1C0E-D3E3-4D35-B28C-474BE62E9109}" srcOrd="0" destOrd="0" presId="urn:microsoft.com/office/officeart/2005/8/layout/default"/>
    <dgm:cxn modelId="{6B8DFB4A-C310-4AB6-AC34-971514F20926}" srcId="{DCB8EADE-AA88-4B1C-A442-8ABA660F8068}" destId="{4D85C9C0-8A32-4F08-8B4B-02049B7D8AD1}" srcOrd="2" destOrd="0" parTransId="{AC821BE7-8B60-4BD2-88DE-ACC5355F54F2}" sibTransId="{140EE2E0-2774-4AC3-BD5F-EC11CA0706AC}"/>
    <dgm:cxn modelId="{6EE06185-5AEA-43C1-9519-FD01CCD53175}" type="presOf" srcId="{DCB8EADE-AA88-4B1C-A442-8ABA660F8068}" destId="{41DEEA1F-A8AC-459B-BC69-E09059B15330}" srcOrd="0" destOrd="0" presId="urn:microsoft.com/office/officeart/2005/8/layout/default"/>
    <dgm:cxn modelId="{DD109D8C-44E6-4670-B723-5C19E1A3207E}" type="presParOf" srcId="{41DEEA1F-A8AC-459B-BC69-E09059B15330}" destId="{CD3ED752-41FF-4F5F-ADA8-E3B5D32EAB50}" srcOrd="0" destOrd="0" presId="urn:microsoft.com/office/officeart/2005/8/layout/default"/>
    <dgm:cxn modelId="{2AAE7CCB-6AAA-4D82-A99D-C834AF6AB655}" type="presParOf" srcId="{41DEEA1F-A8AC-459B-BC69-E09059B15330}" destId="{54BD062B-44BA-4625-BC01-4F5A10A858A0}" srcOrd="1" destOrd="0" presId="urn:microsoft.com/office/officeart/2005/8/layout/default"/>
    <dgm:cxn modelId="{E9E7A905-040C-465B-857D-765434422968}" type="presParOf" srcId="{41DEEA1F-A8AC-459B-BC69-E09059B15330}" destId="{821C1C0E-D3E3-4D35-B28C-474BE62E9109}" srcOrd="2" destOrd="0" presId="urn:microsoft.com/office/officeart/2005/8/layout/default"/>
    <dgm:cxn modelId="{EDFA2DE7-1D6F-4464-A47A-55A701F9E5E4}" type="presParOf" srcId="{41DEEA1F-A8AC-459B-BC69-E09059B15330}" destId="{69037F77-E8BA-4850-84C3-84F5E9525062}" srcOrd="3" destOrd="0" presId="urn:microsoft.com/office/officeart/2005/8/layout/default"/>
    <dgm:cxn modelId="{6952773B-423A-4BCC-BDA4-BDFA9B760571}" type="presParOf" srcId="{41DEEA1F-A8AC-459B-BC69-E09059B15330}" destId="{60D4F8D6-C544-45EE-A47A-F3453F631287}" srcOrd="4" destOrd="0" presId="urn:microsoft.com/office/officeart/2005/8/layout/default"/>
    <dgm:cxn modelId="{5DB2EAEF-B01F-43D6-997D-C186F8E58CD6}" type="presParOf" srcId="{41DEEA1F-A8AC-459B-BC69-E09059B15330}" destId="{D67DF809-55DD-4D1F-A3DD-88AA664D99D5}" srcOrd="5" destOrd="0" presId="urn:microsoft.com/office/officeart/2005/8/layout/default"/>
    <dgm:cxn modelId="{E4A700FB-9416-49CF-BAF5-F8EDA32D720E}" type="presParOf" srcId="{41DEEA1F-A8AC-459B-BC69-E09059B15330}" destId="{9A13F08A-D256-4CB7-8E31-5AAE1480F86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7DC93-E561-4F1B-922D-95843602F6A2}">
      <dsp:nvSpPr>
        <dsp:cNvPr id="0" name=""/>
        <dsp:cNvSpPr/>
      </dsp:nvSpPr>
      <dsp:spPr>
        <a:xfrm>
          <a:off x="175565" y="1337"/>
          <a:ext cx="3193702" cy="1916221"/>
        </a:xfrm>
        <a:prstGeom prst="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fr-CA" sz="3400" kern="1200" dirty="0" smtClean="0">
              <a:solidFill>
                <a:schemeClr val="tx1"/>
              </a:solidFill>
              <a:latin typeface="+mn-lt"/>
              <a:ea typeface="+mn-ea"/>
              <a:cs typeface="+mn-cs"/>
            </a:rPr>
            <a:t>1- </a:t>
          </a:r>
          <a:r>
            <a:rPr lang="fr-CA" sz="3400" kern="1200" dirty="0">
              <a:solidFill>
                <a:schemeClr val="tx1"/>
              </a:solidFill>
              <a:latin typeface="+mn-lt"/>
              <a:ea typeface="+mn-ea"/>
              <a:cs typeface="+mn-cs"/>
            </a:rPr>
            <a:t>Brève présentation du Réseau</a:t>
          </a:r>
          <a:endParaRPr lang="en-US" sz="3400" kern="1200" dirty="0">
            <a:solidFill>
              <a:schemeClr val="tx1"/>
            </a:solidFill>
            <a:latin typeface="+mn-lt"/>
            <a:ea typeface="+mn-ea"/>
            <a:cs typeface="+mn-cs"/>
          </a:endParaRPr>
        </a:p>
      </dsp:txBody>
      <dsp:txXfrm>
        <a:off x="175565" y="1337"/>
        <a:ext cx="3193702" cy="1916221"/>
      </dsp:txXfrm>
    </dsp:sp>
    <dsp:sp modelId="{ED032142-2563-4188-9F0D-6D5B4EE951CA}">
      <dsp:nvSpPr>
        <dsp:cNvPr id="0" name=""/>
        <dsp:cNvSpPr/>
      </dsp:nvSpPr>
      <dsp:spPr>
        <a:xfrm>
          <a:off x="3688638" y="1337"/>
          <a:ext cx="3138323" cy="1916221"/>
        </a:xfrm>
        <a:prstGeom prst="rect">
          <a:avLst/>
        </a:prstGeom>
        <a:gradFill rotWithShape="0">
          <a:gsLst>
            <a:gs pos="0">
              <a:schemeClr val="accent5">
                <a:hueOff val="4102483"/>
                <a:satOff val="22599"/>
                <a:lumOff val="-17909"/>
                <a:alphaOff val="0"/>
                <a:tint val="94000"/>
                <a:satMod val="103000"/>
                <a:lumMod val="102000"/>
              </a:schemeClr>
            </a:gs>
            <a:gs pos="50000">
              <a:schemeClr val="accent5">
                <a:hueOff val="4102483"/>
                <a:satOff val="22599"/>
                <a:lumOff val="-17909"/>
                <a:alphaOff val="0"/>
                <a:shade val="100000"/>
                <a:satMod val="110000"/>
                <a:lumMod val="100000"/>
              </a:schemeClr>
            </a:gs>
            <a:gs pos="100000">
              <a:schemeClr val="accent5">
                <a:hueOff val="4102483"/>
                <a:satOff val="22599"/>
                <a:lumOff val="-17909"/>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fr-CA" sz="3200" kern="1200" dirty="0" smtClean="0">
              <a:solidFill>
                <a:schemeClr val="tx1"/>
              </a:solidFill>
              <a:latin typeface="+mn-lt"/>
              <a:ea typeface="+mn-ea"/>
              <a:cs typeface="+mn-cs"/>
            </a:rPr>
            <a:t>2- Conséquences </a:t>
          </a:r>
          <a:r>
            <a:rPr lang="fr-CA" sz="3200" kern="1200" dirty="0">
              <a:solidFill>
                <a:schemeClr val="tx1"/>
              </a:solidFill>
              <a:latin typeface="+mn-lt"/>
              <a:ea typeface="+mn-ea"/>
              <a:cs typeface="+mn-cs"/>
            </a:rPr>
            <a:t>de la Covid</a:t>
          </a:r>
          <a:endParaRPr lang="en-US" sz="3200" kern="1200" dirty="0">
            <a:solidFill>
              <a:schemeClr val="tx1"/>
            </a:solidFill>
            <a:latin typeface="+mn-lt"/>
            <a:ea typeface="+mn-ea"/>
            <a:cs typeface="+mn-cs"/>
          </a:endParaRPr>
        </a:p>
      </dsp:txBody>
      <dsp:txXfrm>
        <a:off x="3688638" y="1337"/>
        <a:ext cx="3138323" cy="1916221"/>
      </dsp:txXfrm>
    </dsp:sp>
    <dsp:sp modelId="{95C62BAE-6C15-4B0F-9495-EAF49BF3B9DE}">
      <dsp:nvSpPr>
        <dsp:cNvPr id="0" name=""/>
        <dsp:cNvSpPr/>
      </dsp:nvSpPr>
      <dsp:spPr>
        <a:xfrm>
          <a:off x="7146332" y="1337"/>
          <a:ext cx="3193702" cy="1916221"/>
        </a:xfrm>
        <a:prstGeom prst="rect">
          <a:avLst/>
        </a:prstGeom>
        <a:gradFill rotWithShape="0">
          <a:gsLst>
            <a:gs pos="0">
              <a:schemeClr val="accent5">
                <a:hueOff val="8204965"/>
                <a:satOff val="45199"/>
                <a:lumOff val="-35817"/>
                <a:alphaOff val="0"/>
                <a:tint val="94000"/>
                <a:satMod val="103000"/>
                <a:lumMod val="102000"/>
              </a:schemeClr>
            </a:gs>
            <a:gs pos="50000">
              <a:schemeClr val="accent5">
                <a:hueOff val="8204965"/>
                <a:satOff val="45199"/>
                <a:lumOff val="-35817"/>
                <a:alphaOff val="0"/>
                <a:shade val="100000"/>
                <a:satMod val="110000"/>
                <a:lumMod val="100000"/>
              </a:schemeClr>
            </a:gs>
            <a:gs pos="100000">
              <a:schemeClr val="accent5">
                <a:hueOff val="8204965"/>
                <a:satOff val="45199"/>
                <a:lumOff val="-35817"/>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fr-CA" sz="3400" kern="1200" dirty="0" smtClean="0">
              <a:solidFill>
                <a:schemeClr val="tx1"/>
              </a:solidFill>
              <a:latin typeface="+mn-lt"/>
              <a:ea typeface="+mn-ea"/>
              <a:cs typeface="+mn-cs"/>
            </a:rPr>
            <a:t>3- Mesures </a:t>
          </a:r>
          <a:r>
            <a:rPr lang="fr-CA" sz="3400" kern="1200" dirty="0">
              <a:solidFill>
                <a:schemeClr val="tx1"/>
              </a:solidFill>
              <a:latin typeface="+mn-lt"/>
              <a:ea typeface="+mn-ea"/>
              <a:cs typeface="+mn-cs"/>
            </a:rPr>
            <a:t>de lutte</a:t>
          </a:r>
          <a:endParaRPr lang="en-US" sz="3400" kern="1200" dirty="0">
            <a:solidFill>
              <a:schemeClr val="tx1"/>
            </a:solidFill>
            <a:latin typeface="+mn-lt"/>
            <a:ea typeface="+mn-ea"/>
            <a:cs typeface="+mn-cs"/>
          </a:endParaRPr>
        </a:p>
      </dsp:txBody>
      <dsp:txXfrm>
        <a:off x="7146332" y="1337"/>
        <a:ext cx="3193702" cy="1916221"/>
      </dsp:txXfrm>
    </dsp:sp>
    <dsp:sp modelId="{75536FAD-3F83-4FFD-A634-7EF25146E45E}">
      <dsp:nvSpPr>
        <dsp:cNvPr id="0" name=""/>
        <dsp:cNvSpPr/>
      </dsp:nvSpPr>
      <dsp:spPr>
        <a:xfrm>
          <a:off x="3660948" y="2236929"/>
          <a:ext cx="3193702" cy="1916221"/>
        </a:xfrm>
        <a:prstGeom prst="rect">
          <a:avLst/>
        </a:prstGeom>
        <a:gradFill rotWithShape="0">
          <a:gsLst>
            <a:gs pos="0">
              <a:schemeClr val="accent5">
                <a:hueOff val="12307448"/>
                <a:satOff val="67798"/>
                <a:lumOff val="-53726"/>
                <a:alphaOff val="0"/>
                <a:tint val="94000"/>
                <a:satMod val="103000"/>
                <a:lumMod val="102000"/>
              </a:schemeClr>
            </a:gs>
            <a:gs pos="50000">
              <a:schemeClr val="accent5">
                <a:hueOff val="12307448"/>
                <a:satOff val="67798"/>
                <a:lumOff val="-53726"/>
                <a:alphaOff val="0"/>
                <a:shade val="100000"/>
                <a:satMod val="110000"/>
                <a:lumMod val="100000"/>
              </a:schemeClr>
            </a:gs>
            <a:gs pos="100000">
              <a:schemeClr val="accent5">
                <a:hueOff val="12307448"/>
                <a:satOff val="67798"/>
                <a:lumOff val="-53726"/>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fr-CA" sz="3400" kern="1200" dirty="0">
              <a:solidFill>
                <a:schemeClr val="tx1"/>
              </a:solidFill>
              <a:latin typeface="+mn-lt"/>
              <a:ea typeface="+mn-ea"/>
              <a:cs typeface="+mn-cs"/>
            </a:rPr>
            <a:t>4- Attentes et propositions de relève</a:t>
          </a:r>
          <a:endParaRPr lang="en-US" sz="3400" kern="1200" dirty="0">
            <a:solidFill>
              <a:schemeClr val="tx1"/>
            </a:solidFill>
            <a:latin typeface="+mn-lt"/>
            <a:ea typeface="+mn-ea"/>
            <a:cs typeface="+mn-cs"/>
          </a:endParaRPr>
        </a:p>
      </dsp:txBody>
      <dsp:txXfrm>
        <a:off x="3660948" y="2236929"/>
        <a:ext cx="3193702" cy="19162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E7BD4-5AF3-4D01-9D3D-08F11EB343BC}">
      <dsp:nvSpPr>
        <dsp:cNvPr id="0" name=""/>
        <dsp:cNvSpPr/>
      </dsp:nvSpPr>
      <dsp:spPr>
        <a:xfrm>
          <a:off x="338722" y="1867618"/>
          <a:ext cx="3219375" cy="1931625"/>
        </a:xfrm>
        <a:prstGeom prst="rect">
          <a:avLst/>
        </a:prstGeom>
        <a:gradFill rotWithShape="0">
          <a:gsLst>
            <a:gs pos="0">
              <a:schemeClr val="accent2">
                <a:hueOff val="0"/>
                <a:satOff val="0"/>
                <a:lumOff val="0"/>
                <a:alphaOff val="0"/>
                <a:tint val="67000"/>
                <a:satMod val="105000"/>
                <a:lumMod val="110000"/>
              </a:schemeClr>
            </a:gs>
            <a:gs pos="50000">
              <a:schemeClr val="accent2">
                <a:hueOff val="0"/>
                <a:satOff val="0"/>
                <a:lumOff val="0"/>
                <a:alphaOff val="0"/>
                <a:tint val="73000"/>
                <a:satMod val="103000"/>
                <a:lumMod val="105000"/>
              </a:schemeClr>
            </a:gs>
            <a:gs pos="100000">
              <a:schemeClr val="accent2">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fr-CA" sz="3100" b="1" kern="1200" dirty="0" smtClean="0"/>
            <a:t>Les coordinations régionales</a:t>
          </a:r>
          <a:endParaRPr lang="en-US" sz="3100" b="1" kern="1200" dirty="0"/>
        </a:p>
      </dsp:txBody>
      <dsp:txXfrm>
        <a:off x="338722" y="1867618"/>
        <a:ext cx="3219375" cy="1931625"/>
      </dsp:txXfrm>
    </dsp:sp>
    <dsp:sp modelId="{44C4238C-014E-46B1-BDBD-56B7BB574608}">
      <dsp:nvSpPr>
        <dsp:cNvPr id="0" name=""/>
        <dsp:cNvSpPr/>
      </dsp:nvSpPr>
      <dsp:spPr>
        <a:xfrm>
          <a:off x="2109379" y="207067"/>
          <a:ext cx="6296841" cy="1141841"/>
        </a:xfrm>
        <a:prstGeom prst="rect">
          <a:avLst/>
        </a:prstGeom>
        <a:solidFill>
          <a:schemeClr val="accent2">
            <a:lumMod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fr-CA" sz="3200" b="1" kern="1200" dirty="0" smtClean="0">
              <a:solidFill>
                <a:schemeClr val="tx1"/>
              </a:solidFill>
            </a:rPr>
            <a:t>L’Assemblée Générale</a:t>
          </a:r>
          <a:endParaRPr lang="en-US" sz="3200" b="1" kern="1200" dirty="0">
            <a:solidFill>
              <a:schemeClr val="tx1"/>
            </a:solidFill>
          </a:endParaRPr>
        </a:p>
      </dsp:txBody>
      <dsp:txXfrm>
        <a:off x="2109379" y="207067"/>
        <a:ext cx="6296841" cy="1141841"/>
      </dsp:txXfrm>
    </dsp:sp>
    <dsp:sp modelId="{14AE1FC3-3F97-4DC3-A972-BE140D790D1A}">
      <dsp:nvSpPr>
        <dsp:cNvPr id="0" name=""/>
        <dsp:cNvSpPr/>
      </dsp:nvSpPr>
      <dsp:spPr>
        <a:xfrm>
          <a:off x="3796525" y="1866027"/>
          <a:ext cx="3219375" cy="1931625"/>
        </a:xfrm>
        <a:prstGeom prst="rect">
          <a:avLst/>
        </a:prstGeom>
        <a:solidFill>
          <a:schemeClr val="accent6">
            <a:lumMod val="60000"/>
            <a:lumOff val="40000"/>
          </a:schemeClr>
        </a:solidFill>
        <a:ln>
          <a:solidFill>
            <a:srgbClr val="FFC00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fr-CA" sz="3100" b="1" kern="1200" dirty="0"/>
            <a:t>Le bureau exécutif</a:t>
          </a:r>
          <a:endParaRPr lang="en-US" sz="3100" b="1" kern="1200" dirty="0"/>
        </a:p>
      </dsp:txBody>
      <dsp:txXfrm>
        <a:off x="3796525" y="1866027"/>
        <a:ext cx="3219375" cy="1931625"/>
      </dsp:txXfrm>
    </dsp:sp>
    <dsp:sp modelId="{F6807427-B628-4C71-BD15-EDC19AB6FB6A}">
      <dsp:nvSpPr>
        <dsp:cNvPr id="0" name=""/>
        <dsp:cNvSpPr/>
      </dsp:nvSpPr>
      <dsp:spPr>
        <a:xfrm>
          <a:off x="7197505" y="1844335"/>
          <a:ext cx="3219375" cy="1931625"/>
        </a:xfrm>
        <a:prstGeom prst="rect">
          <a:avLst/>
        </a:prstGeom>
        <a:solidFill>
          <a:srgbClr val="00B0F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fr-CA" sz="3100" b="1" kern="1200" dirty="0">
              <a:solidFill>
                <a:schemeClr val="tx1"/>
              </a:solidFill>
            </a:rPr>
            <a:t>Les structures de base: Les mutuelles de solidarité</a:t>
          </a:r>
          <a:endParaRPr lang="en-US" sz="3100" b="1" kern="1200" dirty="0">
            <a:solidFill>
              <a:schemeClr val="tx1"/>
            </a:solidFill>
          </a:endParaRPr>
        </a:p>
      </dsp:txBody>
      <dsp:txXfrm>
        <a:off x="7197505" y="1844335"/>
        <a:ext cx="3219375" cy="1931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ED752-41FF-4F5F-ADA8-E3B5D32EAB50}">
      <dsp:nvSpPr>
        <dsp:cNvPr id="0" name=""/>
        <dsp:cNvSpPr/>
      </dsp:nvSpPr>
      <dsp:spPr>
        <a:xfrm>
          <a:off x="3090" y="374721"/>
          <a:ext cx="2451409" cy="1470845"/>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fr-FR" sz="2500" kern="1200" dirty="0" smtClean="0"/>
            <a:t>Pledge</a:t>
          </a:r>
        </a:p>
        <a:p>
          <a:pPr lvl="0" algn="ctr" defTabSz="1111250">
            <a:lnSpc>
              <a:spcPct val="90000"/>
            </a:lnSpc>
            <a:spcBef>
              <a:spcPct val="0"/>
            </a:spcBef>
            <a:spcAft>
              <a:spcPct val="35000"/>
            </a:spcAft>
          </a:pPr>
          <a:r>
            <a:rPr lang="fr-FR" sz="1800" i="1" kern="1200" dirty="0" smtClean="0"/>
            <a:t>Protéger les IMF et leurs clients - </a:t>
          </a:r>
          <a:r>
            <a:rPr lang="fr-FR" sz="1800" b="1" i="1" kern="1200" dirty="0" smtClean="0"/>
            <a:t>mené par la Fondation</a:t>
          </a:r>
          <a:endParaRPr lang="fr-FR" sz="1200" b="1" i="1" kern="1200" dirty="0"/>
        </a:p>
      </dsp:txBody>
      <dsp:txXfrm>
        <a:off x="3090" y="374721"/>
        <a:ext cx="2451409" cy="1470845"/>
      </dsp:txXfrm>
    </dsp:sp>
    <dsp:sp modelId="{821C1C0E-D3E3-4D35-B28C-474BE62E9109}">
      <dsp:nvSpPr>
        <dsp:cNvPr id="0" name=""/>
        <dsp:cNvSpPr/>
      </dsp:nvSpPr>
      <dsp:spPr>
        <a:xfrm>
          <a:off x="2699640" y="374721"/>
          <a:ext cx="2451409" cy="1470845"/>
        </a:xfrm>
        <a:prstGeom prst="rect">
          <a:avLst/>
        </a:prstGeom>
        <a:solidFill>
          <a:schemeClr val="tx2">
            <a:lumMod val="7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noProof="0" dirty="0" smtClean="0"/>
            <a:t>MoU </a:t>
          </a:r>
        </a:p>
        <a:p>
          <a:pPr lvl="0" algn="ctr" defTabSz="1111250">
            <a:lnSpc>
              <a:spcPct val="90000"/>
            </a:lnSpc>
            <a:spcBef>
              <a:spcPct val="0"/>
            </a:spcBef>
            <a:spcAft>
              <a:spcPct val="35000"/>
            </a:spcAft>
          </a:pPr>
          <a:r>
            <a:rPr lang="fr-FR" sz="1800" i="1" kern="1200" noProof="0" dirty="0" smtClean="0"/>
            <a:t>Coordonner</a:t>
          </a:r>
          <a:r>
            <a:rPr lang="en-US" sz="1800" i="1" kern="1200" noProof="0" dirty="0" smtClean="0"/>
            <a:t> les </a:t>
          </a:r>
          <a:r>
            <a:rPr lang="en-US" sz="1800" i="1" kern="1200" noProof="0" dirty="0" err="1" smtClean="0"/>
            <a:t>pratiques</a:t>
          </a:r>
          <a:r>
            <a:rPr lang="en-US" sz="1800" i="1" kern="1200" noProof="0" dirty="0" smtClean="0"/>
            <a:t> sur les reports </a:t>
          </a:r>
          <a:r>
            <a:rPr lang="en-US" sz="1800" i="1" kern="1200" noProof="0" dirty="0" err="1" smtClean="0"/>
            <a:t>d’échéance</a:t>
          </a:r>
          <a:endParaRPr lang="en-US" sz="1800" i="1" kern="1200" noProof="0" dirty="0"/>
        </a:p>
      </dsp:txBody>
      <dsp:txXfrm>
        <a:off x="2699640" y="374721"/>
        <a:ext cx="2451409" cy="1470845"/>
      </dsp:txXfrm>
    </dsp:sp>
    <dsp:sp modelId="{60D4F8D6-C544-45EE-A47A-F3453F631287}">
      <dsp:nvSpPr>
        <dsp:cNvPr id="0" name=""/>
        <dsp:cNvSpPr/>
      </dsp:nvSpPr>
      <dsp:spPr>
        <a:xfrm>
          <a:off x="5396191" y="374721"/>
          <a:ext cx="2451409" cy="1470845"/>
        </a:xfrm>
        <a:prstGeom prst="rect">
          <a:avLst/>
        </a:prstGeom>
        <a:solidFill>
          <a:schemeClr val="accent6">
            <a:lumMod val="60000"/>
            <a:lumOff val="4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noProof="0" dirty="0" smtClean="0"/>
            <a:t>CAT tool</a:t>
          </a:r>
        </a:p>
        <a:p>
          <a:pPr lvl="0" algn="ctr" defTabSz="1111250">
            <a:lnSpc>
              <a:spcPct val="90000"/>
            </a:lnSpc>
            <a:spcBef>
              <a:spcPct val="0"/>
            </a:spcBef>
            <a:spcAft>
              <a:spcPct val="35000"/>
            </a:spcAft>
          </a:pPr>
          <a:r>
            <a:rPr lang="fr-FR" sz="1800" i="1" kern="1200" noProof="0" dirty="0" smtClean="0"/>
            <a:t>Coordonner</a:t>
          </a:r>
          <a:r>
            <a:rPr lang="en-US" sz="1800" i="1" kern="1200" noProof="0" dirty="0" smtClean="0"/>
            <a:t> le reporting des IMF</a:t>
          </a:r>
          <a:endParaRPr lang="en-US" sz="1800" i="1" kern="1200" noProof="0" dirty="0"/>
        </a:p>
      </dsp:txBody>
      <dsp:txXfrm>
        <a:off x="5396191" y="374721"/>
        <a:ext cx="2451409" cy="1470845"/>
      </dsp:txXfrm>
    </dsp:sp>
    <dsp:sp modelId="{9A13F08A-D256-4CB7-8E31-5AAE1480F86C}">
      <dsp:nvSpPr>
        <dsp:cNvPr id="0" name=""/>
        <dsp:cNvSpPr/>
      </dsp:nvSpPr>
      <dsp:spPr>
        <a:xfrm>
          <a:off x="8092742" y="374721"/>
          <a:ext cx="2451409" cy="1470845"/>
        </a:xfrm>
        <a:prstGeom prst="rect">
          <a:avLst/>
        </a:prstGeom>
        <a:solidFill>
          <a:schemeClr val="accent6">
            <a:lumMod val="7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fr-FR" sz="2500" kern="1200" dirty="0" smtClean="0"/>
            <a:t>Coordination de l’assistance technique</a:t>
          </a:r>
          <a:endParaRPr lang="fr-FR" sz="2500" kern="1200" dirty="0"/>
        </a:p>
      </dsp:txBody>
      <dsp:txXfrm>
        <a:off x="8092742" y="374721"/>
        <a:ext cx="2451409" cy="14708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87DE6118-2437-4B30-8E3C-4D2BE6020583}" type="datetimeFigureOut">
              <a:rPr lang="en-US" smtClean="0"/>
              <a:pPr/>
              <a:t>7/13/2020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69E57DC2-970A-4B3E-BB1C-7A09969E49DF}"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49227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491002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27381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312115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87DE6118-2437-4B30-8E3C-4D2BE6020583}" type="datetimeFigureOut">
              <a:rPr lang="en-US" smtClean="0"/>
              <a:pPr/>
              <a:t>7/13/2020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62424805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036503"/>
      </p:ext>
    </p:extLst>
  </p:cSld>
  <p:clrMapOvr>
    <a:masterClrMapping/>
  </p:clrMapOvr>
  <p:timing>
    <p:tnLst>
      <p:par>
        <p:cTn id="1" dur="indefinite" restart="never" nodeType="tmRoot"/>
      </p:par>
    </p:tnLst>
  </p:timing>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333979202"/>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948820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548939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87DE6118-2437-4B30-8E3C-4D2BE6020583}" type="datetimeFigureOut">
              <a:rPr lang="en-US" smtClean="0"/>
              <a:pPr/>
              <a:t>7/13/2020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69E57DC2-970A-4B3E-BB1C-7A09969E49DF}" type="slidenum">
              <a:rPr lang="en-US" smtClean="0"/>
              <a:pPr/>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0052575"/>
      </p:ext>
    </p:extLst>
  </p:cSld>
  <p:clrMapOvr>
    <a:masterClrMapping/>
  </p:clrMapOvr>
  <p:extLst>
    <p:ext uri="{DCECCB84-F9BA-43D5-87BE-67443E8EF086}">
      <p15:sldGuideLst xmlns:p15="http://schemas.microsoft.com/office/powerpoint/2012/main" xmlns="">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87DE6118-2437-4B30-8E3C-4D2BE6020583}" type="datetimeFigureOut">
              <a:rPr lang="en-US" smtClean="0"/>
              <a:pPr/>
              <a:t>7/13/2020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410815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7DE6118-2437-4B30-8E3C-4D2BE6020583}" type="datetimeFigureOut">
              <a:rPr lang="en-US" smtClean="0"/>
              <a:pPr/>
              <a:t>7/13/2020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9E57DC2-970A-4B3E-BB1C-7A09969E49DF}"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006414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kofip.org/" TargetMode="External"/><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www.knfp.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7.jpg"/><Relationship Id="rId5" Type="http://schemas.openxmlformats.org/officeDocument/2006/relationships/slideLayout" Target="../slideLayouts/slideLayout4.xml"/><Relationship Id="rId4" Type="http://schemas.openxmlformats.org/officeDocument/2006/relationships/tags" Target="../tags/tag4.xml"/></Relationships>
</file>

<file path=ppt/slides/_rels/slide4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tags" Target="../tags/tag7.xml"/><Relationship Id="rId7"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s>
</file>

<file path=ppt/slides/_rels/slide43.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image" Target="../media/image40.emf"/><Relationship Id="rId26" Type="http://schemas.openxmlformats.org/officeDocument/2006/relationships/image" Target="../media/image47.png"/><Relationship Id="rId3" Type="http://schemas.openxmlformats.org/officeDocument/2006/relationships/tags" Target="../tags/tag13.xml"/><Relationship Id="rId21" Type="http://schemas.openxmlformats.org/officeDocument/2006/relationships/image" Target="../media/image43.png"/><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slideLayout" Target="../slideLayouts/slideLayout2.xml"/><Relationship Id="rId25" Type="http://schemas.openxmlformats.org/officeDocument/2006/relationships/image" Target="../media/image38.png"/><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image" Target="../media/image42.jp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image" Target="../media/image46.jpg"/><Relationship Id="rId5" Type="http://schemas.openxmlformats.org/officeDocument/2006/relationships/tags" Target="../tags/tag15.xml"/><Relationship Id="rId15" Type="http://schemas.openxmlformats.org/officeDocument/2006/relationships/tags" Target="../tags/tag25.xml"/><Relationship Id="rId23" Type="http://schemas.openxmlformats.org/officeDocument/2006/relationships/image" Target="../media/image45.jpg"/><Relationship Id="rId10" Type="http://schemas.openxmlformats.org/officeDocument/2006/relationships/tags" Target="../tags/tag20.xml"/><Relationship Id="rId19" Type="http://schemas.openxmlformats.org/officeDocument/2006/relationships/image" Target="../media/image41.jp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image" Target="../media/image44.jpg"/><Relationship Id="rId27" Type="http://schemas.openxmlformats.org/officeDocument/2006/relationships/image" Target="../media/image48.jpg"/></Relationships>
</file>

<file path=ppt/slides/_rels/slide44.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slideLayout" Target="../slideLayouts/slideLayout2.xml"/><Relationship Id="rId4" Type="http://schemas.openxmlformats.org/officeDocument/2006/relationships/tags" Target="../tags/tag30.xml"/></Relationships>
</file>

<file path=ppt/slides/_rels/slide45.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40.emf"/><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49.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2.xml"/><Relationship Id="rId5" Type="http://schemas.openxmlformats.org/officeDocument/2006/relationships/tags" Target="../tags/tag38.xml"/><Relationship Id="rId4" Type="http://schemas.openxmlformats.org/officeDocument/2006/relationships/tags" Target="../tags/tag3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961864" y="1088722"/>
            <a:ext cx="9230136" cy="4064627"/>
          </a:xfrm>
        </p:spPr>
        <p:txBody>
          <a:bodyPr>
            <a:noAutofit/>
          </a:bodyPr>
          <a:lstStyle/>
          <a:p>
            <a:pPr lvl="0">
              <a:defRPr/>
            </a:pPr>
            <a:r>
              <a:rPr lang="en-US" altLang="ko-KR" sz="4000" dirty="0" err="1" smtClean="0"/>
              <a:t>Série</a:t>
            </a:r>
            <a:r>
              <a:rPr lang="en-US" altLang="ko-KR" sz="4000" dirty="0" smtClean="0"/>
              <a:t> de </a:t>
            </a:r>
            <a:r>
              <a:rPr lang="en-US" altLang="ko-KR" sz="4000" dirty="0" err="1" smtClean="0"/>
              <a:t>webinaires</a:t>
            </a:r>
            <a:r>
              <a:rPr lang="en-US" altLang="ko-KR" sz="4000" dirty="0" smtClean="0"/>
              <a:t> de </a:t>
            </a:r>
            <a:r>
              <a:rPr lang="en-US" altLang="ko-KR" sz="4000" dirty="0" err="1" smtClean="0"/>
              <a:t>Gsef</a:t>
            </a:r>
            <a:r>
              <a:rPr lang="en-US" altLang="ko-KR" sz="6000" dirty="0"/>
              <a:t/>
            </a:r>
            <a:br>
              <a:rPr lang="en-US" altLang="ko-KR" sz="6000" dirty="0"/>
            </a:br>
            <a:r>
              <a:rPr lang="en-US" altLang="ko-KR" sz="6000" dirty="0"/>
              <a:t/>
            </a:r>
            <a:br>
              <a:rPr lang="en-US" altLang="ko-KR" sz="6000" dirty="0"/>
            </a:br>
            <a:r>
              <a:rPr lang="en-US" altLang="ko-KR" sz="4000" u="sng" dirty="0"/>
              <a:t>3</a:t>
            </a:r>
            <a:r>
              <a:rPr lang="en-US" altLang="ko-KR" sz="4000" u="sng" baseline="30000" dirty="0" smtClean="0"/>
              <a:t>eme</a:t>
            </a:r>
            <a:r>
              <a:rPr lang="en-US" altLang="ko-KR" sz="4000" u="sng" dirty="0" smtClean="0"/>
              <a:t> Cycle</a:t>
            </a:r>
            <a:r>
              <a:rPr lang="en-US" altLang="ko-KR" sz="6000" dirty="0"/>
              <a:t/>
            </a:r>
            <a:br>
              <a:rPr lang="en-US" altLang="ko-KR" sz="6000" dirty="0"/>
            </a:br>
            <a:r>
              <a:rPr lang="fr-FR" sz="4000" dirty="0" smtClean="0"/>
              <a:t>Le pouvoir de la communauté</a:t>
            </a:r>
            <a:br>
              <a:rPr lang="fr-FR" sz="4000" dirty="0" smtClean="0"/>
            </a:br>
            <a:r>
              <a:rPr lang="fr-FR" sz="4000" dirty="0" smtClean="0"/>
              <a:t>ESS &amp; systèmes financiers pour lutter contre la crise du covid-19</a:t>
            </a:r>
            <a:endParaRPr lang="en-US" altLang="ko-KR" sz="4000" b="1" dirty="0"/>
          </a:p>
        </p:txBody>
      </p:sp>
      <p:sp>
        <p:nvSpPr>
          <p:cNvPr id="3" name="텍스트 개체 틀 2"/>
          <p:cNvSpPr>
            <a:spLocks noGrp="1"/>
          </p:cNvSpPr>
          <p:nvPr>
            <p:ph type="body" idx="1"/>
          </p:nvPr>
        </p:nvSpPr>
        <p:spPr>
          <a:xfrm>
            <a:off x="3056951" y="5616981"/>
            <a:ext cx="7017488" cy="951135"/>
          </a:xfrm>
        </p:spPr>
        <p:txBody>
          <a:bodyPr/>
          <a:lstStyle/>
          <a:p>
            <a:pPr lvl="0">
              <a:defRPr/>
            </a:pPr>
            <a:r>
              <a:rPr lang="en-US" altLang="ko-KR" dirty="0">
                <a:solidFill>
                  <a:schemeClr val="tx1"/>
                </a:solidFill>
              </a:rPr>
              <a:t>7</a:t>
            </a:r>
            <a:r>
              <a:rPr lang="en-US" altLang="ko-KR" dirty="0" smtClean="0">
                <a:solidFill>
                  <a:schemeClr val="tx1"/>
                </a:solidFill>
              </a:rPr>
              <a:t> </a:t>
            </a:r>
            <a:r>
              <a:rPr lang="en-US" altLang="ko-KR" dirty="0" err="1" smtClean="0">
                <a:solidFill>
                  <a:schemeClr val="tx1"/>
                </a:solidFill>
              </a:rPr>
              <a:t>juillet</a:t>
            </a:r>
            <a:r>
              <a:rPr lang="en-US" altLang="ko-KR" dirty="0" smtClean="0">
                <a:solidFill>
                  <a:schemeClr val="tx1"/>
                </a:solidFill>
              </a:rPr>
              <a:t> 2020</a:t>
            </a:r>
            <a:endParaRPr lang="ko-KR" altLang="en-US" dirty="0">
              <a:solidFill>
                <a:schemeClr val="tx1"/>
              </a:solidFill>
            </a:endParaRPr>
          </a:p>
        </p:txBody>
      </p:sp>
      <p:pic>
        <p:nvPicPr>
          <p:cNvPr id="4" name="내용 개체 틀 4"/>
          <p:cNvPicPr>
            <a:picLocks noChangeAspect="1"/>
          </p:cNvPicPr>
          <p:nvPr/>
        </p:nvPicPr>
        <p:blipFill rotWithShape="1">
          <a:blip r:embed="rId2">
            <a:extLst>
              <a:ext uri="{28A0092B-C50C-407E-A947-70E740481C1C}">
                <a14:useLocalDpi xmlns:a14="http://schemas.microsoft.com/office/drawing/2010/main" val="0"/>
              </a:ext>
            </a:extLst>
          </a:blip>
          <a:srcRect t="20180" r="3157" b="11753"/>
          <a:stretch/>
        </p:blipFill>
        <p:spPr>
          <a:xfrm>
            <a:off x="8309673" y="5680128"/>
            <a:ext cx="3882327" cy="1177872"/>
          </a:xfrm>
          <a:prstGeom prst="rect">
            <a:avLst/>
          </a:prstGeom>
        </p:spPr>
      </p:pic>
    </p:spTree>
    <p:extLst>
      <p:ext uri="{BB962C8B-B14F-4D97-AF65-F5344CB8AC3E}">
        <p14:creationId xmlns:p14="http://schemas.microsoft.com/office/powerpoint/2010/main" val="236351384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2012950" cy="6858000"/>
          </a:xfrm>
          <a:prstGeom prst="rect">
            <a:avLst/>
          </a:prstGeom>
          <a:solidFill>
            <a:srgbClr val="4666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171" name="Titre 1"/>
          <p:cNvSpPr>
            <a:spLocks noGrp="1"/>
          </p:cNvSpPr>
          <p:nvPr>
            <p:ph type="title"/>
          </p:nvPr>
        </p:nvSpPr>
        <p:spPr>
          <a:xfrm>
            <a:off x="209550" y="1498600"/>
            <a:ext cx="2601913" cy="2554288"/>
          </a:xfrm>
          <a:prstGeom prst="ellipse">
            <a:avLst/>
          </a:prstGeom>
          <a:solidFill>
            <a:srgbClr val="262626"/>
          </a:solidFill>
          <a:ln w="174625" cmpd="thinThick">
            <a:solidFill>
              <a:srgbClr val="262626"/>
            </a:solidFill>
            <a:round/>
            <a:headEnd/>
            <a:tailEnd/>
          </a:ln>
        </p:spPr>
        <p:txBody>
          <a:bodyPr>
            <a:noAutofit/>
          </a:bodyPr>
          <a:lstStyle/>
          <a:p>
            <a:pPr algn="ctr"/>
            <a:r>
              <a:rPr lang="fr-CA" sz="1800" dirty="0" smtClean="0">
                <a:solidFill>
                  <a:schemeClr val="bg1"/>
                </a:solidFill>
              </a:rPr>
              <a:t/>
            </a:r>
            <a:br>
              <a:rPr lang="fr-CA" sz="1800" dirty="0" smtClean="0">
                <a:solidFill>
                  <a:schemeClr val="bg1"/>
                </a:solidFill>
              </a:rPr>
            </a:br>
            <a:r>
              <a:rPr lang="fr-CA" sz="1800" dirty="0">
                <a:solidFill>
                  <a:schemeClr val="bg1"/>
                </a:solidFill>
              </a:rPr>
              <a:t/>
            </a:r>
            <a:br>
              <a:rPr lang="fr-CA" sz="1800" dirty="0">
                <a:solidFill>
                  <a:schemeClr val="bg1"/>
                </a:solidFill>
              </a:rPr>
            </a:br>
            <a:r>
              <a:rPr lang="fr-CA" sz="1800" dirty="0" smtClean="0">
                <a:solidFill>
                  <a:schemeClr val="bg1"/>
                </a:solidFill>
              </a:rPr>
              <a:t>Attentes et</a:t>
            </a:r>
            <a:br>
              <a:rPr lang="fr-CA" sz="1800" dirty="0" smtClean="0">
                <a:solidFill>
                  <a:schemeClr val="bg1"/>
                </a:solidFill>
              </a:rPr>
            </a:br>
            <a:r>
              <a:rPr lang="fr-CA" sz="1800" dirty="0" smtClean="0">
                <a:solidFill>
                  <a:schemeClr val="bg1"/>
                </a:solidFill>
              </a:rPr>
              <a:t>propositions</a:t>
            </a:r>
            <a:endParaRPr lang="en-US" sz="1800" dirty="0">
              <a:solidFill>
                <a:schemeClr val="bg1"/>
              </a:solidFill>
            </a:endParaRP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074542996"/>
              </p:ext>
            </p:extLst>
          </p:nvPr>
        </p:nvGraphicFramePr>
        <p:xfrm>
          <a:off x="3127375" y="508000"/>
          <a:ext cx="8726488" cy="5487989"/>
        </p:xfrm>
        <a:graphic>
          <a:graphicData uri="http://schemas.openxmlformats.org/drawingml/2006/table">
            <a:tbl>
              <a:tblPr/>
              <a:tblGrid>
                <a:gridCol w="1484313"/>
                <a:gridCol w="1846262"/>
                <a:gridCol w="2913063"/>
                <a:gridCol w="2482850"/>
              </a:tblGrid>
              <a:tr h="628650">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lang="fr-CA" sz="1500" b="1" kern="1200" dirty="0" smtClean="0">
                          <a:solidFill>
                            <a:schemeClr val="tx1"/>
                          </a:solidFill>
                          <a:latin typeface="+mn-lt"/>
                          <a:ea typeface="+mn-ea"/>
                          <a:cs typeface="+mn-cs"/>
                        </a:rPr>
                        <a:t>Niveau</a:t>
                      </a:r>
                      <a:endParaRPr lang="en-US" sz="1500" b="1" kern="1200" dirty="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lang="fr-CA" sz="1500" b="1" kern="1200" dirty="0" smtClean="0">
                          <a:solidFill>
                            <a:schemeClr val="tx1"/>
                          </a:solidFill>
                          <a:latin typeface="+mn-lt"/>
                          <a:ea typeface="+mn-ea"/>
                          <a:cs typeface="+mn-cs"/>
                        </a:rPr>
                        <a:t>Attentes principales</a:t>
                      </a:r>
                      <a:endParaRPr lang="en-US" sz="1500" b="1" kern="1200" dirty="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lang="fr-CA" sz="1500" b="1" kern="1200" dirty="0" smtClean="0">
                          <a:solidFill>
                            <a:schemeClr val="tx1"/>
                          </a:solidFill>
                          <a:latin typeface="+mn-lt"/>
                          <a:ea typeface="+mn-ea"/>
                          <a:cs typeface="+mn-cs"/>
                        </a:rPr>
                        <a:t>Propositions politiques publiques </a:t>
                      </a:r>
                      <a:endParaRPr lang="en-US" sz="1500" b="1" kern="1200" dirty="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lang="fr-CA" sz="1500" b="1" kern="1200" dirty="0" smtClean="0">
                          <a:solidFill>
                            <a:schemeClr val="tx1"/>
                          </a:solidFill>
                          <a:latin typeface="+mn-lt"/>
                          <a:ea typeface="+mn-ea"/>
                          <a:cs typeface="+mn-cs"/>
                        </a:rPr>
                        <a:t>Propositions  à</a:t>
                      </a:r>
                      <a:r>
                        <a:rPr lang="fr-CA" sz="1500" b="1" kern="1200" baseline="0" dirty="0" smtClean="0">
                          <a:solidFill>
                            <a:schemeClr val="tx1"/>
                          </a:solidFill>
                          <a:latin typeface="+mn-lt"/>
                          <a:ea typeface="+mn-ea"/>
                          <a:cs typeface="+mn-cs"/>
                        </a:rPr>
                        <a:t> destination d’</a:t>
                      </a:r>
                      <a:r>
                        <a:rPr lang="fr-CA" sz="1500" b="1" kern="1200" dirty="0" smtClean="0">
                          <a:solidFill>
                            <a:schemeClr val="tx1"/>
                          </a:solidFill>
                          <a:latin typeface="+mn-lt"/>
                          <a:ea typeface="+mn-ea"/>
                          <a:cs typeface="+mn-cs"/>
                        </a:rPr>
                        <a:t>autres partenaires</a:t>
                      </a:r>
                      <a:endParaRPr lang="en-US" sz="1500" b="1" kern="1200" dirty="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531938">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lang="fr-CA" sz="1500" b="1" kern="1200" dirty="0" smtClean="0">
                          <a:solidFill>
                            <a:schemeClr val="tx1"/>
                          </a:solidFill>
                          <a:latin typeface="+mn-lt"/>
                          <a:ea typeface="+mn-ea"/>
                          <a:cs typeface="+mn-cs"/>
                        </a:rPr>
                        <a:t>Coordination Régionale</a:t>
                      </a:r>
                      <a:endParaRPr lang="en-US" sz="1500" b="1" kern="1200" dirty="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Appui technique</a:t>
                      </a: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5DC"/>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Investissement dans les TIC</a:t>
                      </a: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Accès tant urbain que rural</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Améliorer climat de sécurité</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Réduire l’inflation</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Plus grande reconnaissance des acteurs de la finance sociale</a:t>
                      </a:r>
                      <a:endParaRPr lang="en-US" sz="1500" kern="1200" dirty="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5DC"/>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Soutenir le plaidoyer pour la reconnaissance de l’économie sociale</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Appui en TIC</a:t>
                      </a:r>
                      <a:endParaRPr lang="en-US" sz="1500" kern="1200" dirty="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5DC"/>
                    </a:solidFill>
                  </a:tcPr>
                </a:tc>
              </a:tr>
              <a:tr h="2058988">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lang="fr-CA" sz="1500" b="1" kern="1200" smtClean="0">
                          <a:solidFill>
                            <a:schemeClr val="tx1"/>
                          </a:solidFill>
                          <a:latin typeface="+mn-lt"/>
                          <a:ea typeface="+mn-ea"/>
                          <a:cs typeface="+mn-cs"/>
                        </a:rPr>
                        <a:t>Bureau exécutif</a:t>
                      </a:r>
                      <a:endParaRPr lang="en-US" sz="1500" b="1" kern="120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Nouvelles subventions</a:t>
                      </a: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Appui technique</a:t>
                      </a:r>
                      <a:endParaRPr lang="en-US" sz="1500" kern="1200" dirty="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3EE"/>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Un cadre légal favorisant le développement de l’ESS</a:t>
                      </a: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Réduire l’inflation</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Des politiques de soutien au secteur ESS</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Des subventions pour la formation des mutuelles</a:t>
                      </a: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Fonds de garantie</a:t>
                      </a:r>
                      <a:endParaRPr lang="en-US" sz="1500" kern="1200" dirty="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3EE"/>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Soutenir le plaidoyer pour la reconnaissance de l’ESS</a:t>
                      </a: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Fonds de solidarité pour la recapitalisation</a:t>
                      </a: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Appui technique</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Nouvelles subventions</a:t>
                      </a:r>
                      <a:endParaRPr lang="en-US" sz="1500" kern="1200" dirty="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3EE"/>
                    </a:solidFill>
                  </a:tcPr>
                </a:tc>
              </a:tr>
              <a:tr h="1268413">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lang="fr-CA" sz="1500" b="1" kern="1200" dirty="0" smtClean="0">
                          <a:solidFill>
                            <a:schemeClr val="tx1"/>
                          </a:solidFill>
                          <a:latin typeface="+mn-lt"/>
                          <a:ea typeface="+mn-ea"/>
                          <a:cs typeface="+mn-cs"/>
                        </a:rPr>
                        <a:t>Les mutuelles de solidarité</a:t>
                      </a:r>
                      <a:endParaRPr lang="en-US" sz="1500" b="1" kern="1200" dirty="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Accès au crédit</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Utilisation de la banque à distance</a:t>
                      </a:r>
                      <a:endParaRPr lang="en-US" sz="1500" kern="1200" dirty="0" smtClean="0">
                        <a:solidFill>
                          <a:schemeClr val="tx1"/>
                        </a:solidFill>
                        <a:latin typeface="+mn-lt"/>
                        <a:ea typeface="+mn-ea"/>
                        <a:cs typeface="+mn-cs"/>
                      </a:endParaRPr>
                    </a:p>
                    <a:p>
                      <a:pPr marL="0" marR="0" lvl="0" indent="0" algn="l" defTabSz="914400" rtl="0" eaLnBrk="1" fontAlgn="base" latinLnBrk="0" hangingPunct="1">
                        <a:lnSpc>
                          <a:spcPct val="107000"/>
                        </a:lnSpc>
                        <a:spcBef>
                          <a:spcPct val="0"/>
                        </a:spcBef>
                        <a:spcAft>
                          <a:spcPct val="0"/>
                        </a:spcAft>
                        <a:buClrTx/>
                        <a:buSzTx/>
                        <a:buFontTx/>
                        <a:buNone/>
                        <a:tabLst/>
                      </a:pPr>
                      <a:r>
                        <a:rPr lang="fr-CA" sz="1500" kern="1200" dirty="0" smtClean="0">
                          <a:solidFill>
                            <a:schemeClr val="tx1"/>
                          </a:solidFill>
                          <a:latin typeface="+mn-lt"/>
                          <a:ea typeface="+mn-ea"/>
                          <a:cs typeface="+mn-cs"/>
                        </a:rPr>
                        <a:t> </a:t>
                      </a:r>
                      <a:endParaRPr lang="en-US" sz="1500" kern="1200" dirty="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5DC"/>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Climat sécuritaire</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Baisse de l’inflation</a:t>
                      </a:r>
                      <a:endParaRPr lang="en-US" sz="1500" kern="1200" dirty="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5DC"/>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Éducation financière</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Augmentation des crédits</a:t>
                      </a:r>
                      <a:endParaRPr lang="en-US" sz="1500" kern="1200" dirty="0" smtClean="0">
                        <a:solidFill>
                          <a:schemeClr val="tx1"/>
                        </a:solidFill>
                        <a:latin typeface="+mn-lt"/>
                        <a:ea typeface="+mn-ea"/>
                        <a:cs typeface="+mn-cs"/>
                      </a:endParaRPr>
                    </a:p>
                  </a:txBody>
                  <a:tcPr marL="50078" marR="500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5DC"/>
                    </a:solidFill>
                  </a:tcPr>
                </a:tc>
              </a:tr>
            </a:tbl>
          </a:graphicData>
        </a:graphic>
      </p:graphicFrame>
      <p:pic>
        <p:nvPicPr>
          <p:cNvPr id="7199"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7463" y="6051550"/>
            <a:ext cx="29289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8717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4">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5448300"/>
            <a:ext cx="6738938" cy="1409700"/>
          </a:xfrm>
          <a:custGeom>
            <a:avLst/>
            <a:gdLst>
              <a:gd name="connsiteX0" fmla="*/ 0 w 6738450"/>
              <a:gd name="connsiteY0" fmla="*/ 0 h 1409374"/>
              <a:gd name="connsiteX1" fmla="*/ 6738450 w 6738450"/>
              <a:gd name="connsiteY1" fmla="*/ 0 h 1409374"/>
              <a:gd name="connsiteX2" fmla="*/ 6085725 w 6738450"/>
              <a:gd name="connsiteY2" fmla="*/ 1409374 h 1409374"/>
              <a:gd name="connsiteX3" fmla="*/ 1524000 w 6738450"/>
              <a:gd name="connsiteY3" fmla="*/ 1409374 h 1409374"/>
              <a:gd name="connsiteX4" fmla="*/ 1200418 w 6738450"/>
              <a:gd name="connsiteY4" fmla="*/ 1409374 h 1409374"/>
              <a:gd name="connsiteX5" fmla="*/ 0 w 6738450"/>
              <a:gd name="connsiteY5" fmla="*/ 1409374 h 140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8450" h="1409374">
                <a:moveTo>
                  <a:pt x="0" y="0"/>
                </a:moveTo>
                <a:lnTo>
                  <a:pt x="6738450" y="0"/>
                </a:lnTo>
                <a:lnTo>
                  <a:pt x="6085725" y="1409374"/>
                </a:lnTo>
                <a:lnTo>
                  <a:pt x="1524000" y="1409374"/>
                </a:lnTo>
                <a:lnTo>
                  <a:pt x="1200418" y="1409374"/>
                </a:lnTo>
                <a:lnTo>
                  <a:pt x="0" y="1409374"/>
                </a:lnTo>
                <a:close/>
              </a:path>
            </a:pathLst>
          </a:cu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reeform 1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267450" y="5448300"/>
            <a:ext cx="5924550" cy="1409700"/>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63" y="6051550"/>
            <a:ext cx="37417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24">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5921375" cy="2895600"/>
          </a:xfrm>
          <a:custGeom>
            <a:avLst/>
            <a:gdLst>
              <a:gd name="connsiteX0" fmla="*/ 0 w 5920618"/>
              <a:gd name="connsiteY0" fmla="*/ 0 h 2896258"/>
              <a:gd name="connsiteX1" fmla="*/ 3191370 w 5920618"/>
              <a:gd name="connsiteY1" fmla="*/ 0 h 2896258"/>
              <a:gd name="connsiteX2" fmla="*/ 3346315 w 5920618"/>
              <a:gd name="connsiteY2" fmla="*/ 0 h 2896258"/>
              <a:gd name="connsiteX3" fmla="*/ 5920618 w 5920618"/>
              <a:gd name="connsiteY3" fmla="*/ 0 h 2896258"/>
              <a:gd name="connsiteX4" fmla="*/ 4583705 w 5920618"/>
              <a:gd name="connsiteY4" fmla="*/ 2896258 h 2896258"/>
              <a:gd name="connsiteX5" fmla="*/ 3346315 w 5920618"/>
              <a:gd name="connsiteY5" fmla="*/ 2896258 h 2896258"/>
              <a:gd name="connsiteX6" fmla="*/ 1854457 w 5920618"/>
              <a:gd name="connsiteY6" fmla="*/ 2896258 h 2896258"/>
              <a:gd name="connsiteX7" fmla="*/ 0 w 5920618"/>
              <a:gd name="connsiteY7" fmla="*/ 2896258 h 28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0618" h="2896258">
                <a:moveTo>
                  <a:pt x="0" y="0"/>
                </a:moveTo>
                <a:lnTo>
                  <a:pt x="3191370" y="0"/>
                </a:lnTo>
                <a:lnTo>
                  <a:pt x="3346315" y="0"/>
                </a:lnTo>
                <a:lnTo>
                  <a:pt x="5920618" y="0"/>
                </a:lnTo>
                <a:lnTo>
                  <a:pt x="4583705" y="2896258"/>
                </a:lnTo>
                <a:lnTo>
                  <a:pt x="3346315" y="2896258"/>
                </a:lnTo>
                <a:lnTo>
                  <a:pt x="1854457" y="2896258"/>
                </a:lnTo>
                <a:lnTo>
                  <a:pt x="0" y="2896258"/>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itre 1">
            <a:extLst>
              <a:ext uri="{FF2B5EF4-FFF2-40B4-BE49-F238E27FC236}"/>
            </a:extLst>
          </p:cNvPr>
          <p:cNvSpPr txBox="1">
            <a:spLocks/>
          </p:cNvSpPr>
          <p:nvPr/>
        </p:nvSpPr>
        <p:spPr>
          <a:xfrm>
            <a:off x="1790140" y="1938767"/>
            <a:ext cx="6618288" cy="17885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CA" sz="3500" dirty="0" smtClean="0">
                <a:latin typeface="Comic Sans MS" pitchFamily="66" charset="0"/>
              </a:rPr>
              <a:t>Merci de votre précieuse et solidaire attention !</a:t>
            </a:r>
            <a:br>
              <a:rPr lang="fr-CA" sz="3500" dirty="0" smtClean="0">
                <a:latin typeface="Comic Sans MS" pitchFamily="66" charset="0"/>
              </a:rPr>
            </a:br>
            <a:r>
              <a:rPr lang="fr-CA" sz="3500" dirty="0" smtClean="0">
                <a:latin typeface="Comic Sans MS" pitchFamily="66" charset="0"/>
              </a:rPr>
              <a:t/>
            </a:r>
            <a:br>
              <a:rPr lang="fr-CA" sz="3500" dirty="0" smtClean="0">
                <a:latin typeface="Comic Sans MS" pitchFamily="66" charset="0"/>
              </a:rPr>
            </a:br>
            <a:r>
              <a:rPr lang="fr-CA" sz="3500" dirty="0" smtClean="0">
                <a:latin typeface="Comic Sans MS" pitchFamily="66" charset="0"/>
                <a:hlinkClick r:id="rId3"/>
              </a:rPr>
              <a:t>www.kofip.org</a:t>
            </a:r>
            <a:r>
              <a:rPr lang="fr-CA" sz="3500" dirty="0" smtClean="0">
                <a:latin typeface="Comic Sans MS" pitchFamily="66" charset="0"/>
              </a:rPr>
              <a:t/>
            </a:r>
            <a:br>
              <a:rPr lang="fr-CA" sz="3500" dirty="0" smtClean="0">
                <a:latin typeface="Comic Sans MS" pitchFamily="66" charset="0"/>
              </a:rPr>
            </a:br>
            <a:r>
              <a:rPr lang="fr-CA" sz="3500" dirty="0" smtClean="0">
                <a:latin typeface="Comic Sans MS" pitchFamily="66" charset="0"/>
                <a:hlinkClick r:id="rId4"/>
              </a:rPr>
              <a:t>www.knfp.org</a:t>
            </a:r>
            <a:endParaRPr lang="en-CA" sz="3500" dirty="0" smtClean="0">
              <a:latin typeface="Comic Sans MS" pitchFamily="66" charset="0"/>
            </a:endParaRPr>
          </a:p>
        </p:txBody>
      </p:sp>
      <p:pic>
        <p:nvPicPr>
          <p:cNvPr id="11" name="Graphic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72488" y="1184275"/>
            <a:ext cx="307975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172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159696"/>
          </a:xfrm>
        </p:spPr>
        <p:txBody>
          <a:bodyPr>
            <a:noAutofit/>
          </a:bodyPr>
          <a:lstStyle/>
          <a:p>
            <a:pPr lvl="0" algn="ctr">
              <a:defRPr/>
            </a:pPr>
            <a:r>
              <a:rPr lang="fr-FR" altLang="ko-KR" sz="3000" b="1" dirty="0">
                <a:solidFill>
                  <a:srgbClr val="4666B1"/>
                </a:solidFill>
              </a:rPr>
              <a:t>Le pouvoir de la communauté: </a:t>
            </a:r>
            <a:r>
              <a:rPr lang="fr-FR" altLang="ko-KR" sz="3000" b="1" dirty="0" smtClean="0">
                <a:solidFill>
                  <a:srgbClr val="4666B1"/>
                </a:solidFill>
              </a:rPr>
              <a:t/>
            </a:r>
            <a:br>
              <a:rPr lang="fr-FR" altLang="ko-KR" sz="3000" b="1" dirty="0" smtClean="0">
                <a:solidFill>
                  <a:srgbClr val="4666B1"/>
                </a:solidFill>
              </a:rPr>
            </a:br>
            <a:r>
              <a:rPr lang="en-US" altLang="ko-KR" sz="3600" b="1" dirty="0" err="1" smtClean="0">
                <a:solidFill>
                  <a:srgbClr val="4666B1"/>
                </a:solidFill>
              </a:rPr>
              <a:t>ess</a:t>
            </a:r>
            <a:r>
              <a:rPr lang="en-US" altLang="ko-KR" sz="3600" b="1" dirty="0" smtClean="0">
                <a:solidFill>
                  <a:srgbClr val="4666B1"/>
                </a:solidFill>
              </a:rPr>
              <a:t> </a:t>
            </a:r>
            <a:r>
              <a:rPr lang="en-US" altLang="ko-KR" sz="3600" b="1" dirty="0">
                <a:solidFill>
                  <a:srgbClr val="4666B1"/>
                </a:solidFill>
              </a:rPr>
              <a:t>et </a:t>
            </a:r>
            <a:r>
              <a:rPr lang="en-US" altLang="ko-KR" sz="3600" b="1" dirty="0" err="1">
                <a:solidFill>
                  <a:srgbClr val="4666B1"/>
                </a:solidFill>
              </a:rPr>
              <a:t>systèmes</a:t>
            </a:r>
            <a:r>
              <a:rPr lang="en-US" altLang="ko-KR" sz="3600" b="1" dirty="0">
                <a:solidFill>
                  <a:srgbClr val="4666B1"/>
                </a:solidFill>
              </a:rPr>
              <a:t> financiers pour </a:t>
            </a:r>
            <a:r>
              <a:rPr lang="en-US" altLang="ko-KR" sz="3600" b="1" dirty="0" err="1">
                <a:solidFill>
                  <a:srgbClr val="4666B1"/>
                </a:solidFill>
              </a:rPr>
              <a:t>lutter</a:t>
            </a:r>
            <a:r>
              <a:rPr lang="en-US" altLang="ko-KR" sz="3600" b="1" dirty="0">
                <a:solidFill>
                  <a:srgbClr val="4666B1"/>
                </a:solidFill>
              </a:rPr>
              <a:t> </a:t>
            </a:r>
            <a:r>
              <a:rPr lang="en-US" altLang="ko-KR" sz="3600" b="1" dirty="0" err="1">
                <a:solidFill>
                  <a:srgbClr val="4666B1"/>
                </a:solidFill>
              </a:rPr>
              <a:t>contre</a:t>
            </a:r>
            <a:r>
              <a:rPr lang="en-US" altLang="ko-KR" sz="3600" b="1" dirty="0">
                <a:solidFill>
                  <a:srgbClr val="4666B1"/>
                </a:solidFill>
              </a:rPr>
              <a:t> la </a:t>
            </a:r>
            <a:r>
              <a:rPr lang="en-US" altLang="ko-KR" sz="3600" b="1" dirty="0" err="1">
                <a:solidFill>
                  <a:srgbClr val="4666B1"/>
                </a:solidFill>
              </a:rPr>
              <a:t>crise</a:t>
            </a:r>
            <a:r>
              <a:rPr lang="en-US" altLang="ko-KR" sz="3600" b="1" dirty="0">
                <a:solidFill>
                  <a:srgbClr val="4666B1"/>
                </a:solidFill>
              </a:rPr>
              <a:t> du covid-19</a:t>
            </a:r>
          </a:p>
        </p:txBody>
      </p:sp>
      <p:sp>
        <p:nvSpPr>
          <p:cNvPr id="8" name="Title 1"/>
          <p:cNvSpPr txBox="1">
            <a:spLocks/>
          </p:cNvSpPr>
          <p:nvPr/>
        </p:nvSpPr>
        <p:spPr>
          <a:xfrm>
            <a:off x="5191927" y="2283897"/>
            <a:ext cx="6173491" cy="36834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just">
              <a:defRPr/>
            </a:pPr>
            <a:endParaRPr lang="fr-FR" altLang="ko-KR" sz="2500" b="1" dirty="0">
              <a:solidFill>
                <a:schemeClr val="tx1"/>
              </a:solidFill>
            </a:endParaRPr>
          </a:p>
          <a:p>
            <a:pPr algn="ctr">
              <a:defRPr/>
            </a:pPr>
            <a:r>
              <a:rPr lang="fr-FR" altLang="ko-KR" sz="3600" b="1" dirty="0">
                <a:solidFill>
                  <a:schemeClr val="tx1"/>
                </a:solidFill>
              </a:rPr>
              <a:t>Denise Fatoumata Ndour</a:t>
            </a:r>
          </a:p>
          <a:p>
            <a:pPr algn="ctr">
              <a:defRPr/>
            </a:pPr>
            <a:endParaRPr lang="fr-FR" altLang="ko-KR" sz="3200" b="1" dirty="0">
              <a:solidFill>
                <a:schemeClr val="tx1"/>
              </a:solidFill>
            </a:endParaRPr>
          </a:p>
          <a:p>
            <a:pPr algn="ctr">
              <a:defRPr/>
            </a:pPr>
            <a:r>
              <a:rPr lang="fr-FR" altLang="ko-KR" sz="3200" b="1" dirty="0">
                <a:solidFill>
                  <a:schemeClr val="tx1"/>
                </a:solidFill>
              </a:rPr>
              <a:t>Administrateur Général</a:t>
            </a:r>
          </a:p>
          <a:p>
            <a:pPr algn="ctr">
              <a:defRPr/>
            </a:pPr>
            <a:endParaRPr lang="fr-FR" altLang="ko-KR" sz="3200" b="1" dirty="0">
              <a:solidFill>
                <a:schemeClr val="tx1"/>
              </a:solidFill>
            </a:endParaRPr>
          </a:p>
          <a:p>
            <a:pPr algn="ctr">
              <a:defRPr/>
            </a:pPr>
            <a:r>
              <a:rPr lang="fr-FR" altLang="ko-KR" sz="3200" b="1" dirty="0">
                <a:solidFill>
                  <a:schemeClr val="tx1"/>
                </a:solidFill>
              </a:rPr>
              <a:t>Fondation Sen'Finances</a:t>
            </a:r>
          </a:p>
          <a:p>
            <a:pPr algn="ctr">
              <a:defRPr/>
            </a:pPr>
            <a:endParaRPr lang="fr-FR" altLang="ko-KR" sz="3200" b="1" dirty="0">
              <a:solidFill>
                <a:schemeClr val="tx1"/>
              </a:solidFill>
            </a:endParaRPr>
          </a:p>
          <a:p>
            <a:pPr algn="ctr">
              <a:defRPr/>
            </a:pPr>
            <a:r>
              <a:rPr lang="fr-FR" altLang="ko-KR" sz="3200" b="1" dirty="0">
                <a:solidFill>
                  <a:schemeClr val="tx1"/>
                </a:solidFill>
              </a:rPr>
              <a:t>Sénégal</a:t>
            </a:r>
            <a:endParaRPr lang="fr-FR" altLang="ko-KR" sz="2500" b="1" dirty="0">
              <a:solidFill>
                <a:schemeClr val="tx1"/>
              </a:solidFill>
            </a:endParaRPr>
          </a:p>
          <a:p>
            <a:pPr algn="ctr">
              <a:defRPr/>
            </a:pPr>
            <a:endParaRPr lang="fr-FR" altLang="ko-KR" sz="2500" b="1" dirty="0">
              <a:solidFill>
                <a:schemeClr val="tx1"/>
              </a:solidFill>
            </a:endParaRPr>
          </a:p>
        </p:txBody>
      </p:sp>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895" y="5617177"/>
            <a:ext cx="2673239" cy="488227"/>
          </a:xfrm>
          <a:prstGeom prst="rect">
            <a:avLst/>
          </a:prstGeom>
        </p:spPr>
      </p:pic>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610" y="2334202"/>
            <a:ext cx="2809524" cy="2809524"/>
          </a:xfrm>
          <a:prstGeom prst="rect">
            <a:avLst/>
          </a:prstGeom>
        </p:spPr>
      </p:pic>
    </p:spTree>
    <p:extLst>
      <p:ext uri="{BB962C8B-B14F-4D97-AF65-F5344CB8AC3E}">
        <p14:creationId xmlns:p14="http://schemas.microsoft.com/office/powerpoint/2010/main" val="382846694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46874" y="374637"/>
            <a:ext cx="10298624" cy="605078"/>
          </a:xfrm>
        </p:spPr>
        <p:txBody>
          <a:bodyPr>
            <a:noAutofit/>
          </a:bodyPr>
          <a:lstStyle/>
          <a:p>
            <a:pPr algn="ctr"/>
            <a:r>
              <a:rPr lang="fr-FR" sz="3200" dirty="0" smtClean="0">
                <a:solidFill>
                  <a:schemeClr val="tx1"/>
                </a:solidFill>
              </a:rPr>
              <a:t>Présentation </a:t>
            </a:r>
            <a:r>
              <a:rPr lang="fr-FR" sz="3200" dirty="0">
                <a:solidFill>
                  <a:schemeClr val="tx1"/>
                </a:solidFill>
              </a:rPr>
              <a:t>de la fondation sen’FINANCES</a:t>
            </a:r>
            <a:endParaRPr lang="en-US" sz="3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968829" y="1175657"/>
            <a:ext cx="10416518" cy="5355772"/>
          </a:xfrm>
        </p:spPr>
        <p:txBody>
          <a:bodyPr>
            <a:noAutofit/>
          </a:bodyPr>
          <a:lstStyle/>
          <a:p>
            <a:pPr marL="0" indent="0" algn="just">
              <a:lnSpc>
                <a:spcPct val="100000"/>
              </a:lnSpc>
              <a:spcBef>
                <a:spcPts val="0"/>
              </a:spcBef>
              <a:buClr>
                <a:schemeClr val="bg2">
                  <a:lumMod val="25000"/>
                </a:schemeClr>
              </a:buClr>
              <a:buSzPct val="100000"/>
              <a:buNone/>
            </a:pPr>
            <a:r>
              <a:rPr lang="fr-FR" sz="1600" dirty="0" smtClean="0">
                <a:cs typeface="Arial" panose="020B0604020202020204" pitchFamily="34" charset="0"/>
              </a:rPr>
              <a:t>Fondation </a:t>
            </a:r>
            <a:r>
              <a:rPr lang="fr-FR" sz="1600" dirty="0">
                <a:cs typeface="Arial" panose="020B0604020202020204" pitchFamily="34" charset="0"/>
              </a:rPr>
              <a:t>d’Utilité Publique </a:t>
            </a:r>
            <a:r>
              <a:rPr lang="fr-FR" sz="1600" dirty="0" smtClean="0">
                <a:cs typeface="Arial" panose="020B0604020202020204" pitchFamily="34" charset="0"/>
              </a:rPr>
              <a:t>née </a:t>
            </a:r>
            <a:r>
              <a:rPr lang="fr-FR" sz="1600" dirty="0">
                <a:cs typeface="Arial" panose="020B0604020202020204" pitchFamily="34" charset="0"/>
              </a:rPr>
              <a:t>en septembre 2007 </a:t>
            </a:r>
            <a:r>
              <a:rPr lang="fr-FR" sz="1600" dirty="0" smtClean="0">
                <a:cs typeface="Arial" panose="020B0604020202020204" pitchFamily="34" charset="0"/>
              </a:rPr>
              <a:t>de la </a:t>
            </a:r>
            <a:r>
              <a:rPr lang="fr-FR" sz="1600" dirty="0">
                <a:cs typeface="Arial" panose="020B0604020202020204" pitchFamily="34" charset="0"/>
              </a:rPr>
              <a:t>transformation institutionnelle du fonds de contrepartie </a:t>
            </a:r>
            <a:r>
              <a:rPr lang="fr-FR" sz="1600" dirty="0" smtClean="0">
                <a:cs typeface="Arial" panose="020B0604020202020204" pitchFamily="34" charset="0"/>
              </a:rPr>
              <a:t>Sénégalo-Suisse</a:t>
            </a:r>
          </a:p>
          <a:p>
            <a:pPr marL="0" indent="0" algn="just">
              <a:lnSpc>
                <a:spcPct val="100000"/>
              </a:lnSpc>
              <a:spcBef>
                <a:spcPts val="0"/>
              </a:spcBef>
              <a:buClr>
                <a:schemeClr val="bg2">
                  <a:lumMod val="25000"/>
                </a:schemeClr>
              </a:buClr>
              <a:buSzPct val="100000"/>
              <a:buNone/>
            </a:pPr>
            <a:endParaRPr lang="fr-FR" sz="1600" dirty="0" smtClean="0">
              <a:cs typeface="Arial" panose="020B0604020202020204" pitchFamily="34" charset="0"/>
            </a:endParaRPr>
          </a:p>
          <a:p>
            <a:pPr marL="0" indent="0" algn="just">
              <a:lnSpc>
                <a:spcPct val="100000"/>
              </a:lnSpc>
              <a:spcBef>
                <a:spcPts val="0"/>
              </a:spcBef>
              <a:buClr>
                <a:schemeClr val="bg2">
                  <a:lumMod val="25000"/>
                </a:schemeClr>
              </a:buClr>
              <a:buSzPct val="100000"/>
              <a:buNone/>
            </a:pPr>
            <a:r>
              <a:rPr lang="fr-FR" sz="1600" b="1" dirty="0" smtClean="0">
                <a:solidFill>
                  <a:srgbClr val="4666B1"/>
                </a:solidFill>
                <a:cs typeface="Arial" panose="020B0604020202020204" pitchFamily="34" charset="0"/>
              </a:rPr>
              <a:t>Mission:</a:t>
            </a:r>
            <a:r>
              <a:rPr lang="fr-FR" sz="1600" b="1" dirty="0" smtClean="0">
                <a:solidFill>
                  <a:srgbClr val="004A4A"/>
                </a:solidFill>
                <a:cs typeface="Arial" panose="020B0604020202020204" pitchFamily="34" charset="0"/>
              </a:rPr>
              <a:t> </a:t>
            </a:r>
            <a:r>
              <a:rPr lang="fr-FR" sz="1600" dirty="0" smtClean="0">
                <a:cs typeface="Arial" panose="020B0604020202020204" pitchFamily="34" charset="0"/>
              </a:rPr>
              <a:t>"contribuer </a:t>
            </a:r>
            <a:r>
              <a:rPr lang="fr-FR" sz="1600" dirty="0">
                <a:cs typeface="Arial" panose="020B0604020202020204" pitchFamily="34" charset="0"/>
              </a:rPr>
              <a:t>à l’amélioration des conditions de vie des populations marginalisées et défavorisées du Sénégal, tout en </a:t>
            </a:r>
            <a:r>
              <a:rPr lang="fr-FR" sz="1600" dirty="0" smtClean="0">
                <a:cs typeface="Arial" panose="020B0604020202020204" pitchFamily="34" charset="0"/>
              </a:rPr>
              <a:t>assurant </a:t>
            </a:r>
            <a:r>
              <a:rPr lang="fr-FR" sz="1600" dirty="0">
                <a:cs typeface="Arial" panose="020B0604020202020204" pitchFamily="34" charset="0"/>
              </a:rPr>
              <a:t>sa viabilité et sa pérennité." </a:t>
            </a:r>
          </a:p>
          <a:p>
            <a:pPr algn="just">
              <a:lnSpc>
                <a:spcPct val="100000"/>
              </a:lnSpc>
              <a:spcBef>
                <a:spcPts val="0"/>
              </a:spcBef>
              <a:buNone/>
              <a:defRPr/>
            </a:pPr>
            <a:endParaRPr lang="fr-FR" sz="1600" b="1" dirty="0">
              <a:solidFill>
                <a:srgbClr val="004A4A"/>
              </a:solidFill>
              <a:cs typeface="Arial" panose="020B0604020202020204" pitchFamily="34" charset="0"/>
            </a:endParaRPr>
          </a:p>
          <a:p>
            <a:pPr algn="just">
              <a:lnSpc>
                <a:spcPct val="100000"/>
              </a:lnSpc>
              <a:spcBef>
                <a:spcPts val="0"/>
              </a:spcBef>
              <a:buNone/>
              <a:defRPr/>
            </a:pPr>
            <a:r>
              <a:rPr lang="fr-FR" sz="1600" b="1" dirty="0">
                <a:solidFill>
                  <a:srgbClr val="4666B1"/>
                </a:solidFill>
                <a:cs typeface="Arial" panose="020B0604020202020204" pitchFamily="34" charset="0"/>
              </a:rPr>
              <a:t>Objectifs:</a:t>
            </a:r>
          </a:p>
          <a:p>
            <a:pPr lvl="1" algn="just">
              <a:lnSpc>
                <a:spcPct val="100000"/>
              </a:lnSpc>
              <a:spcBef>
                <a:spcPts val="0"/>
              </a:spcBef>
              <a:spcAft>
                <a:spcPts val="0"/>
              </a:spcAft>
              <a:buClr>
                <a:schemeClr val="accent1">
                  <a:lumMod val="50000"/>
                </a:schemeClr>
              </a:buClr>
              <a:buFont typeface="Wingdings 2" pitchFamily="18" charset="2"/>
              <a:buChar char=""/>
              <a:defRPr/>
            </a:pPr>
            <a:r>
              <a:rPr lang="fr-FR" sz="1600" dirty="0">
                <a:cs typeface="Arial" panose="020B0604020202020204" pitchFamily="34" charset="0"/>
              </a:rPr>
              <a:t>Renforcer la possibilité d’offre de crédit des Systèmes Financiers Décentralisés au Sénégal</a:t>
            </a:r>
          </a:p>
          <a:p>
            <a:pPr lvl="1" algn="just">
              <a:lnSpc>
                <a:spcPct val="100000"/>
              </a:lnSpc>
              <a:spcBef>
                <a:spcPts val="0"/>
              </a:spcBef>
              <a:spcAft>
                <a:spcPts val="0"/>
              </a:spcAft>
              <a:buClr>
                <a:schemeClr val="accent1">
                  <a:lumMod val="50000"/>
                </a:schemeClr>
              </a:buClr>
              <a:buFont typeface="Wingdings 2" pitchFamily="18" charset="2"/>
              <a:buChar char=""/>
              <a:defRPr/>
            </a:pPr>
            <a:r>
              <a:rPr lang="fr-FR" sz="1600" dirty="0">
                <a:cs typeface="Arial" panose="020B0604020202020204" pitchFamily="34" charset="0"/>
              </a:rPr>
              <a:t>Promouvoir les MPME, notamment en zone rurale et </a:t>
            </a:r>
            <a:r>
              <a:rPr lang="fr-FR" sz="1600" dirty="0" smtClean="0">
                <a:cs typeface="Arial" panose="020B0604020202020204" pitchFamily="34" charset="0"/>
              </a:rPr>
              <a:t>péri-urbaine </a:t>
            </a:r>
            <a:endParaRPr lang="fr-FR" sz="1600" dirty="0">
              <a:cs typeface="Arial" panose="020B0604020202020204" pitchFamily="34" charset="0"/>
            </a:endParaRPr>
          </a:p>
          <a:p>
            <a:pPr lvl="1" algn="just">
              <a:lnSpc>
                <a:spcPct val="100000"/>
              </a:lnSpc>
              <a:spcBef>
                <a:spcPts val="0"/>
              </a:spcBef>
              <a:spcAft>
                <a:spcPts val="0"/>
              </a:spcAft>
              <a:buClr>
                <a:schemeClr val="accent1">
                  <a:lumMod val="50000"/>
                </a:schemeClr>
              </a:buClr>
              <a:buFont typeface="Wingdings 2" pitchFamily="18" charset="2"/>
              <a:buChar char=""/>
              <a:defRPr/>
            </a:pPr>
            <a:r>
              <a:rPr lang="fr-FR" sz="1600" dirty="0">
                <a:cs typeface="Arial" panose="020B0604020202020204" pitchFamily="34" charset="0"/>
              </a:rPr>
              <a:t>Etre un intermédiaire de référence et </a:t>
            </a:r>
            <a:r>
              <a:rPr lang="fr-FR" sz="1600" dirty="0" smtClean="0">
                <a:cs typeface="Arial" panose="020B0604020202020204" pitchFamily="34" charset="0"/>
              </a:rPr>
              <a:t>promouvoir </a:t>
            </a:r>
            <a:r>
              <a:rPr lang="fr-FR" sz="1600" dirty="0">
                <a:cs typeface="Arial" panose="020B0604020202020204" pitchFamily="34" charset="0"/>
              </a:rPr>
              <a:t>les meilleures pratiques dans le secteur de la microfinance</a:t>
            </a:r>
          </a:p>
          <a:p>
            <a:pPr marL="0" lvl="1" indent="0" algn="just">
              <a:lnSpc>
                <a:spcPct val="100000"/>
              </a:lnSpc>
              <a:spcBef>
                <a:spcPts val="0"/>
              </a:spcBef>
              <a:spcAft>
                <a:spcPts val="0"/>
              </a:spcAft>
              <a:buClr>
                <a:schemeClr val="accent1">
                  <a:lumMod val="50000"/>
                </a:schemeClr>
              </a:buClr>
              <a:buNone/>
              <a:defRPr/>
            </a:pPr>
            <a:endParaRPr lang="fr-FR" sz="1600" b="1" dirty="0">
              <a:solidFill>
                <a:srgbClr val="004A4A"/>
              </a:solidFill>
              <a:cs typeface="Arial" panose="020B0604020202020204" pitchFamily="34" charset="0"/>
            </a:endParaRPr>
          </a:p>
          <a:p>
            <a:pPr marL="0" lvl="1" indent="0" algn="just">
              <a:lnSpc>
                <a:spcPct val="100000"/>
              </a:lnSpc>
              <a:spcBef>
                <a:spcPts val="0"/>
              </a:spcBef>
              <a:spcAft>
                <a:spcPts val="0"/>
              </a:spcAft>
              <a:buClr>
                <a:schemeClr val="accent1">
                  <a:lumMod val="50000"/>
                </a:schemeClr>
              </a:buClr>
              <a:buNone/>
              <a:defRPr/>
            </a:pPr>
            <a:r>
              <a:rPr lang="fr-FR" sz="1600" b="1" dirty="0">
                <a:solidFill>
                  <a:srgbClr val="4666B1"/>
                </a:solidFill>
                <a:cs typeface="Arial" panose="020B0604020202020204" pitchFamily="34" charset="0"/>
              </a:rPr>
              <a:t>Cible: </a:t>
            </a:r>
            <a:r>
              <a:rPr lang="fr-FR" sz="1600" dirty="0">
                <a:cs typeface="Arial" panose="020B0604020202020204" pitchFamily="34" charset="0"/>
              </a:rPr>
              <a:t>les personnes exclues du système financier classique de par leur niveau de revenus, leurs appartenance sociale, le secteur d’activité dans lequel elles évoluent…</a:t>
            </a:r>
          </a:p>
          <a:p>
            <a:pPr marL="0" lvl="1" indent="0" algn="just">
              <a:lnSpc>
                <a:spcPct val="100000"/>
              </a:lnSpc>
              <a:spcBef>
                <a:spcPts val="0"/>
              </a:spcBef>
              <a:spcAft>
                <a:spcPts val="0"/>
              </a:spcAft>
              <a:buClr>
                <a:schemeClr val="accent1">
                  <a:lumMod val="50000"/>
                </a:schemeClr>
              </a:buClr>
              <a:buNone/>
              <a:defRPr/>
            </a:pPr>
            <a:endParaRPr lang="fr-FR" sz="1600" dirty="0">
              <a:cs typeface="Arial" panose="020B0604020202020204" pitchFamily="34" charset="0"/>
            </a:endParaRPr>
          </a:p>
          <a:p>
            <a:pPr marL="0" lvl="1" indent="0" algn="just">
              <a:lnSpc>
                <a:spcPct val="100000"/>
              </a:lnSpc>
              <a:spcBef>
                <a:spcPts val="0"/>
              </a:spcBef>
              <a:spcAft>
                <a:spcPts val="0"/>
              </a:spcAft>
              <a:buClr>
                <a:schemeClr val="accent1">
                  <a:lumMod val="50000"/>
                </a:schemeClr>
              </a:buClr>
              <a:buNone/>
              <a:defRPr/>
            </a:pPr>
            <a:r>
              <a:rPr lang="fr-FR" sz="1600" b="1" dirty="0">
                <a:solidFill>
                  <a:srgbClr val="4666B1"/>
                </a:solidFill>
                <a:cs typeface="Arial" panose="020B0604020202020204" pitchFamily="34" charset="0"/>
              </a:rPr>
              <a:t>Produits et Services: </a:t>
            </a:r>
            <a:r>
              <a:rPr lang="fr-FR" sz="1600" dirty="0" smtClean="0">
                <a:cs typeface="Arial" panose="020B0604020202020204" pitchFamily="34" charset="0"/>
              </a:rPr>
              <a:t>Pour </a:t>
            </a:r>
            <a:r>
              <a:rPr lang="fr-FR" sz="1600" dirty="0">
                <a:cs typeface="Arial" panose="020B0604020202020204" pitchFamily="34" charset="0"/>
              </a:rPr>
              <a:t>atteindre sa cible, Sen’Finances passe par les </a:t>
            </a:r>
            <a:r>
              <a:rPr lang="fr-FR" sz="1600" b="1" dirty="0">
                <a:cs typeface="Arial" panose="020B0604020202020204" pitchFamily="34" charset="0"/>
              </a:rPr>
              <a:t>SFD</a:t>
            </a:r>
            <a:r>
              <a:rPr lang="fr-FR" sz="1600" dirty="0">
                <a:cs typeface="Arial" panose="020B0604020202020204" pitchFamily="34" charset="0"/>
              </a:rPr>
              <a:t> auxquels elles fournit:</a:t>
            </a:r>
          </a:p>
          <a:p>
            <a:pPr marL="503238" lvl="1" indent="-285750" algn="just">
              <a:lnSpc>
                <a:spcPct val="100000"/>
              </a:lnSpc>
              <a:spcBef>
                <a:spcPts val="0"/>
              </a:spcBef>
              <a:spcAft>
                <a:spcPts val="0"/>
              </a:spcAft>
              <a:buClr>
                <a:schemeClr val="accent1">
                  <a:lumMod val="50000"/>
                </a:schemeClr>
              </a:buClr>
              <a:buFont typeface="Wingdings" panose="05000000000000000000" pitchFamily="2" charset="2"/>
              <a:buChar char="§"/>
              <a:defRPr/>
            </a:pPr>
            <a:r>
              <a:rPr lang="fr-FR" sz="1600" b="1" dirty="0">
                <a:cs typeface="Arial" panose="020B0604020202020204" pitchFamily="34" charset="0"/>
              </a:rPr>
              <a:t>appui financier: </a:t>
            </a:r>
            <a:r>
              <a:rPr lang="fr-FR" sz="1600" dirty="0">
                <a:cs typeface="Arial" panose="020B0604020202020204" pitchFamily="34" charset="0"/>
              </a:rPr>
              <a:t>financement en monnaie locale (prêts à MT de </a:t>
            </a:r>
            <a:r>
              <a:rPr lang="fr-FR" sz="1400" dirty="0">
                <a:cs typeface="Arial" panose="020B0604020202020204" pitchFamily="34" charset="0"/>
              </a:rPr>
              <a:t>20 à 300 millions CFA) </a:t>
            </a:r>
          </a:p>
          <a:p>
            <a:pPr marL="503238" lvl="1" indent="-285750" algn="just">
              <a:lnSpc>
                <a:spcPct val="100000"/>
              </a:lnSpc>
              <a:spcBef>
                <a:spcPts val="0"/>
              </a:spcBef>
              <a:spcAft>
                <a:spcPts val="0"/>
              </a:spcAft>
              <a:buClr>
                <a:schemeClr val="accent1">
                  <a:lumMod val="50000"/>
                </a:schemeClr>
              </a:buClr>
              <a:buFont typeface="Wingdings" panose="05000000000000000000" pitchFamily="2" charset="2"/>
              <a:buChar char="§"/>
              <a:defRPr/>
            </a:pPr>
            <a:r>
              <a:rPr lang="fr-FR" sz="1600" b="1" dirty="0">
                <a:cs typeface="Arial" panose="020B0604020202020204" pitchFamily="34" charset="0"/>
              </a:rPr>
              <a:t>appui non financier: </a:t>
            </a:r>
            <a:r>
              <a:rPr lang="fr-FR" sz="1600" dirty="0">
                <a:cs typeface="Arial" panose="020B0604020202020204" pitchFamily="34" charset="0"/>
              </a:rPr>
              <a:t>suivi et accompagnement, appui institutionnel, renforcement de capacités,…</a:t>
            </a:r>
          </a:p>
          <a:p>
            <a:pPr marL="446088" lvl="1" indent="-285750" algn="just">
              <a:lnSpc>
                <a:spcPct val="100000"/>
              </a:lnSpc>
              <a:spcBef>
                <a:spcPts val="0"/>
              </a:spcBef>
              <a:spcAft>
                <a:spcPts val="0"/>
              </a:spcAft>
              <a:buFont typeface="Wingdings" panose="05000000000000000000" pitchFamily="2" charset="2"/>
              <a:buChar char="§"/>
            </a:pPr>
            <a:endParaRPr lang="fr-FR" sz="1600" dirty="0">
              <a:cs typeface="Arial" panose="020B0604020202020204" pitchFamily="34" charset="0"/>
            </a:endParaRPr>
          </a:p>
          <a:p>
            <a:pPr marL="0" lvl="1" indent="0" algn="just">
              <a:lnSpc>
                <a:spcPct val="100000"/>
              </a:lnSpc>
              <a:spcBef>
                <a:spcPts val="0"/>
              </a:spcBef>
              <a:spcAft>
                <a:spcPts val="0"/>
              </a:spcAft>
              <a:buNone/>
            </a:pPr>
            <a:r>
              <a:rPr lang="fr-FR" sz="1600" b="1" dirty="0">
                <a:solidFill>
                  <a:srgbClr val="4666B1"/>
                </a:solidFill>
                <a:cs typeface="Arial" panose="020B0604020202020204" pitchFamily="34" charset="0"/>
              </a:rPr>
              <a:t>Autres activités: </a:t>
            </a:r>
          </a:p>
          <a:p>
            <a:pPr marL="446088" lvl="1" indent="-271463" algn="just">
              <a:lnSpc>
                <a:spcPct val="100000"/>
              </a:lnSpc>
              <a:spcBef>
                <a:spcPts val="0"/>
              </a:spcBef>
              <a:buFont typeface="Wingdings" panose="05000000000000000000" pitchFamily="2" charset="2"/>
              <a:buChar char="§"/>
            </a:pPr>
            <a:r>
              <a:rPr lang="fr-FR" sz="1600" dirty="0">
                <a:cs typeface="Arial" panose="020B0604020202020204" pitchFamily="34" charset="0"/>
              </a:rPr>
              <a:t>Recherche et documentation sur la microfinance et les problématiques liées à l’inclusion financière et à la finance sociale et solidaire</a:t>
            </a:r>
          </a:p>
          <a:p>
            <a:pPr marL="446088" lvl="1" indent="-271463" algn="just">
              <a:spcBef>
                <a:spcPts val="0"/>
              </a:spcBef>
              <a:buFont typeface="Wingdings" panose="05000000000000000000" pitchFamily="2" charset="2"/>
              <a:buChar char="§"/>
            </a:pPr>
            <a:r>
              <a:rPr lang="fr-FR" sz="1600" dirty="0">
                <a:cs typeface="Arial" panose="020B0604020202020204" pitchFamily="34" charset="0"/>
              </a:rPr>
              <a:t>Membre du réseau INAISE (Association Internationale des Investisseurs dans l’Economie Sociale)</a:t>
            </a:r>
          </a:p>
          <a:p>
            <a:pPr lvl="1">
              <a:spcBef>
                <a:spcPts val="0"/>
              </a:spcBef>
              <a:spcAft>
                <a:spcPts val="0"/>
              </a:spcAft>
              <a:buClr>
                <a:schemeClr val="accent1">
                  <a:lumMod val="50000"/>
                </a:schemeClr>
              </a:buClr>
              <a:buFont typeface="Wingdings 2" pitchFamily="18" charset="2"/>
              <a:buChar char=""/>
              <a:defRPr/>
            </a:pPr>
            <a:endParaRPr lang="fr-FR" sz="1400" dirty="0">
              <a:cs typeface="Arial" panose="020B0604020202020204" pitchFamily="34" charset="0"/>
            </a:endParaRPr>
          </a:p>
          <a:p>
            <a:pPr marL="393700" lvl="1" indent="0">
              <a:spcBef>
                <a:spcPts val="0"/>
              </a:spcBef>
              <a:spcAft>
                <a:spcPts val="0"/>
              </a:spcAft>
              <a:buNone/>
            </a:pPr>
            <a:r>
              <a:rPr lang="fr-FR" sz="1400" dirty="0">
                <a:latin typeface="Arial" panose="020B0604020202020204" pitchFamily="34" charset="0"/>
                <a:cs typeface="Arial" panose="020B0604020202020204" pitchFamily="34" charset="0"/>
              </a:rPr>
              <a:t>     </a:t>
            </a:r>
            <a:endParaRPr lang="fr-FR"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298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46874" y="374636"/>
            <a:ext cx="10298624" cy="888107"/>
          </a:xfrm>
        </p:spPr>
        <p:txBody>
          <a:bodyPr>
            <a:noAutofit/>
          </a:bodyPr>
          <a:lstStyle/>
          <a:p>
            <a:pPr algn="ctr"/>
            <a:r>
              <a:rPr lang="fr-FR" sz="3200" dirty="0">
                <a:solidFill>
                  <a:schemeClr val="tx1"/>
                </a:solidFill>
              </a:rPr>
              <a:t>CRISE DU COVID 19: </a:t>
            </a:r>
            <a:r>
              <a:rPr lang="fr-FR" sz="3200" dirty="0" err="1">
                <a:solidFill>
                  <a:schemeClr val="tx1"/>
                </a:solidFill>
              </a:rPr>
              <a:t>EffetS</a:t>
            </a:r>
            <a:r>
              <a:rPr lang="fr-FR" sz="3200" dirty="0">
                <a:solidFill>
                  <a:schemeClr val="tx1"/>
                </a:solidFill>
              </a:rPr>
              <a:t> ET DEFIS </a:t>
            </a:r>
            <a:endParaRPr lang="en-US" sz="3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012371" y="1045029"/>
            <a:ext cx="10433127" cy="5812971"/>
          </a:xfrm>
        </p:spPr>
        <p:txBody>
          <a:bodyPr>
            <a:noAutofit/>
          </a:bodyPr>
          <a:lstStyle/>
          <a:p>
            <a:pPr marL="0" lvl="0" indent="0" algn="just">
              <a:spcAft>
                <a:spcPts val="600"/>
              </a:spcAft>
              <a:buNone/>
              <a:defRPr/>
            </a:pPr>
            <a:r>
              <a:rPr lang="fr-FR" sz="1600" b="1" u="sng" dirty="0"/>
              <a:t>Effets de la crise du </a:t>
            </a:r>
            <a:r>
              <a:rPr lang="fr-FR" sz="1600" b="1" u="sng" dirty="0" err="1"/>
              <a:t>Covid</a:t>
            </a:r>
            <a:r>
              <a:rPr lang="fr-FR" sz="1600" b="1" u="sng" dirty="0"/>
              <a:t> 19:</a:t>
            </a:r>
          </a:p>
          <a:p>
            <a:pPr lvl="0" algn="just">
              <a:buFont typeface="Wingdings" panose="05000000000000000000" pitchFamily="2" charset="2"/>
              <a:buChar char="v"/>
              <a:defRPr/>
            </a:pPr>
            <a:r>
              <a:rPr lang="fr-FR" sz="1600" b="1" dirty="0"/>
              <a:t>Pour les entrepreneurs de l’ESS</a:t>
            </a:r>
            <a:r>
              <a:rPr lang="fr-FR" sz="1600" dirty="0"/>
              <a:t>: désarroi et incertitude; chute des activités, voire arrêt de celles-ci; </a:t>
            </a:r>
            <a:r>
              <a:rPr lang="fr-FR" sz="1600" dirty="0" smtClean="0"/>
              <a:t>baisse </a:t>
            </a:r>
            <a:r>
              <a:rPr lang="fr-FR" sz="1600" dirty="0"/>
              <a:t>drastique des revenus; difficultés voire impossibilité à </a:t>
            </a:r>
            <a:r>
              <a:rPr lang="fr-FR" sz="1600" dirty="0" smtClean="0"/>
              <a:t>accéder à </a:t>
            </a:r>
            <a:r>
              <a:rPr lang="fr-FR" sz="1600" dirty="0"/>
              <a:t>des financements; </a:t>
            </a:r>
          </a:p>
          <a:p>
            <a:pPr algn="just">
              <a:buFont typeface="Wingdings" panose="05000000000000000000" pitchFamily="2" charset="2"/>
              <a:buChar char="v"/>
              <a:defRPr/>
            </a:pPr>
            <a:r>
              <a:rPr lang="fr-FR" sz="1600" b="1" dirty="0"/>
              <a:t>Pour les structures de financement </a:t>
            </a:r>
            <a:r>
              <a:rPr lang="fr-FR" sz="1600" b="1" dirty="0" smtClean="0"/>
              <a:t>décentralisées </a:t>
            </a:r>
            <a:r>
              <a:rPr lang="fr-FR" sz="1600" b="1" dirty="0"/>
              <a:t>(SFD ou IMF</a:t>
            </a:r>
            <a:r>
              <a:rPr lang="fr-FR" sz="1600" b="1" dirty="0" smtClean="0"/>
              <a:t>)</a:t>
            </a:r>
            <a:r>
              <a:rPr lang="fr-FR" sz="1600" dirty="0" smtClean="0"/>
              <a:t>: </a:t>
            </a:r>
            <a:r>
              <a:rPr lang="fr-FR" sz="1600" dirty="0"/>
              <a:t>retrait massif de l’épargne par les clients, demandes de report d’échéances des prêts, demandes d’octroi de prêts d’urgence, diminution du volume d’activités, baisse de trésorerie, baisse de la production de crédit et de la mobilisation de l’épargne, dégradation de la qualité du portefeuille de crédit, etc. </a:t>
            </a:r>
          </a:p>
          <a:p>
            <a:pPr algn="just">
              <a:buFont typeface="Wingdings" panose="05000000000000000000" pitchFamily="2" charset="2"/>
              <a:buChar char="v"/>
              <a:defRPr/>
            </a:pPr>
            <a:r>
              <a:rPr lang="fr-FR" sz="1600" b="1" dirty="0"/>
              <a:t>Pour Sen’Finances</a:t>
            </a:r>
            <a:r>
              <a:rPr lang="fr-FR" sz="1600" dirty="0"/>
              <a:t>: </a:t>
            </a:r>
            <a:r>
              <a:rPr lang="fr-FR" sz="1600" dirty="0" smtClean="0"/>
              <a:t>défauts </a:t>
            </a:r>
            <a:r>
              <a:rPr lang="fr-FR" sz="1600" dirty="0"/>
              <a:t>de paiement de la part de la plupart des SFD ayant des prêts en cours; demande de reports d’échéances; demandes de prêts d’urgence pour faire face aux besoins de leurs membres; nombreuses demandes d’accompagnement et de soutien; impossibilité à aller sur le terrain pour les due diligence</a:t>
            </a:r>
          </a:p>
          <a:p>
            <a:pPr marL="0" lvl="0" indent="0" algn="just">
              <a:buNone/>
              <a:defRPr/>
            </a:pPr>
            <a:r>
              <a:rPr lang="fr-FR" sz="1600" b="1" u="sng" dirty="0" smtClean="0"/>
              <a:t>Défis majeurs </a:t>
            </a:r>
          </a:p>
          <a:p>
            <a:pPr lvl="0" algn="just">
              <a:buFont typeface="Gill Sans MT" panose="020B0502020104020203" pitchFamily="34" charset="0"/>
              <a:buChar char="–"/>
              <a:defRPr/>
            </a:pPr>
            <a:r>
              <a:rPr lang="fr-FR" sz="1600" b="1" dirty="0" smtClean="0"/>
              <a:t>pour </a:t>
            </a:r>
            <a:r>
              <a:rPr lang="fr-FR" sz="1600" b="1" dirty="0"/>
              <a:t>les acteurs de </a:t>
            </a:r>
            <a:r>
              <a:rPr lang="fr-FR" sz="1600" b="1" dirty="0" smtClean="0"/>
              <a:t>l’ESS:      </a:t>
            </a:r>
            <a:r>
              <a:rPr lang="fr-FR" sz="1600" dirty="0" smtClean="0"/>
              <a:t>#1 Gérer l’urgence: assurer la continuité des activités et garantir la viabilité</a:t>
            </a:r>
          </a:p>
          <a:p>
            <a:pPr marL="0" lvl="0" indent="0" algn="just">
              <a:spcBef>
                <a:spcPts val="0"/>
              </a:spcBef>
              <a:buNone/>
              <a:defRPr/>
            </a:pPr>
            <a:r>
              <a:rPr lang="fr-FR" sz="1600" dirty="0" smtClean="0"/>
              <a:t>			    #2 Préparer l’après crise Covid 19</a:t>
            </a:r>
          </a:p>
          <a:p>
            <a:pPr algn="just">
              <a:buFont typeface="Gill Sans MT" panose="020B0502020104020203" pitchFamily="34" charset="0"/>
              <a:buChar char="–"/>
              <a:defRPr/>
            </a:pPr>
            <a:r>
              <a:rPr lang="fr-FR" sz="1600" b="1" dirty="0"/>
              <a:t>Pour</a:t>
            </a:r>
            <a:r>
              <a:rPr lang="fr-FR" sz="1600" b="1" dirty="0" smtClean="0"/>
              <a:t> les </a:t>
            </a:r>
            <a:r>
              <a:rPr lang="fr-FR" sz="1600" b="1" dirty="0"/>
              <a:t>systèmes financiers: </a:t>
            </a:r>
            <a:endParaRPr lang="fr-FR" sz="1600" b="1" dirty="0" smtClean="0"/>
          </a:p>
          <a:p>
            <a:pPr marL="446088" lvl="0" indent="0" algn="just">
              <a:spcBef>
                <a:spcPts val="0"/>
              </a:spcBef>
              <a:buNone/>
              <a:defRPr/>
            </a:pPr>
            <a:r>
              <a:rPr lang="fr-FR" sz="1600" dirty="0"/>
              <a:t>#</a:t>
            </a:r>
            <a:r>
              <a:rPr lang="fr-FR" sz="1600" dirty="0" smtClean="0"/>
              <a:t>1  Adapter l’offre de services financiers dans ce contexte de crise</a:t>
            </a:r>
            <a:endParaRPr lang="fr-FR" sz="1600" dirty="0"/>
          </a:p>
          <a:p>
            <a:pPr marL="446088" lvl="0" indent="0" algn="just">
              <a:spcBef>
                <a:spcPts val="0"/>
              </a:spcBef>
              <a:buNone/>
              <a:defRPr/>
            </a:pPr>
            <a:r>
              <a:rPr lang="fr-FR" sz="1600" dirty="0"/>
              <a:t>#</a:t>
            </a:r>
            <a:r>
              <a:rPr lang="fr-FR" sz="1600" dirty="0" smtClean="0"/>
              <a:t>2 Maintenir </a:t>
            </a:r>
            <a:r>
              <a:rPr lang="fr-FR" sz="1600" dirty="0"/>
              <a:t>les capacités productives des micro, petites et moyennes entreprises (opérateurs du secteur informel,  </a:t>
            </a:r>
            <a:r>
              <a:rPr lang="fr-FR" sz="1600" dirty="0" smtClean="0"/>
              <a:t>     petits </a:t>
            </a:r>
            <a:r>
              <a:rPr lang="fr-FR" sz="1600" dirty="0"/>
              <a:t>producteurs agricoles, femmes transformatrices, autres entrepreneurs de l’ESS) </a:t>
            </a:r>
          </a:p>
          <a:p>
            <a:pPr marL="446088" indent="0" algn="just">
              <a:spcBef>
                <a:spcPts val="0"/>
              </a:spcBef>
              <a:buNone/>
              <a:defRPr/>
            </a:pPr>
            <a:r>
              <a:rPr lang="fr-FR" sz="1600" dirty="0" smtClean="0"/>
              <a:t>#3  Préparer </a:t>
            </a:r>
            <a:r>
              <a:rPr lang="fr-FR" sz="1600" dirty="0"/>
              <a:t>la relance post- </a:t>
            </a:r>
            <a:r>
              <a:rPr lang="fr-FR" sz="1600" dirty="0" smtClean="0"/>
              <a:t>Covid 19</a:t>
            </a:r>
            <a:endParaRPr lang="fr-FR" sz="1600" dirty="0"/>
          </a:p>
          <a:p>
            <a:pPr marL="0" lvl="0" indent="0" algn="just">
              <a:spcBef>
                <a:spcPts val="0"/>
              </a:spcBef>
              <a:buNone/>
              <a:defRPr/>
            </a:pPr>
            <a:endParaRPr lang="fr-FR" sz="1600" dirty="0" smtClean="0"/>
          </a:p>
          <a:p>
            <a:pPr marL="0" lvl="0" indent="0" algn="just">
              <a:spcBef>
                <a:spcPts val="0"/>
              </a:spcBef>
              <a:buNone/>
              <a:defRPr/>
            </a:pPr>
            <a:endParaRPr lang="fr-FR" sz="1600" dirty="0"/>
          </a:p>
          <a:p>
            <a:pPr marL="0" indent="0" algn="just">
              <a:buNone/>
              <a:defRPr/>
            </a:pPr>
            <a:endParaRPr lang="fr-FR" sz="1600" b="1" dirty="0"/>
          </a:p>
          <a:p>
            <a:pPr lvl="0" algn="just">
              <a:buFontTx/>
              <a:buChar char="-"/>
              <a:defRPr/>
            </a:pPr>
            <a:endParaRPr lang="fr-FR" sz="1600" dirty="0"/>
          </a:p>
        </p:txBody>
      </p:sp>
    </p:spTree>
    <p:extLst>
      <p:ext uri="{BB962C8B-B14F-4D97-AF65-F5344CB8AC3E}">
        <p14:creationId xmlns:p14="http://schemas.microsoft.com/office/powerpoint/2010/main" val="1015394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46874" y="374637"/>
            <a:ext cx="10298624" cy="550650"/>
          </a:xfrm>
        </p:spPr>
        <p:txBody>
          <a:bodyPr>
            <a:noAutofit/>
          </a:bodyPr>
          <a:lstStyle/>
          <a:p>
            <a:pPr algn="ctr"/>
            <a:r>
              <a:rPr lang="fr-FR" sz="3200" dirty="0">
                <a:solidFill>
                  <a:schemeClr val="tx1"/>
                </a:solidFill>
              </a:rPr>
              <a:t>RIPOSTE DES ACTEURS</a:t>
            </a:r>
            <a:endParaRPr lang="en-US" sz="3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146874" y="1055915"/>
            <a:ext cx="10283126" cy="5527766"/>
          </a:xfrm>
        </p:spPr>
        <p:txBody>
          <a:bodyPr>
            <a:noAutofit/>
          </a:bodyPr>
          <a:lstStyle/>
          <a:p>
            <a:pPr algn="just">
              <a:buFont typeface="Wingdings" panose="05000000000000000000" pitchFamily="2" charset="2"/>
              <a:buChar char="q"/>
              <a:defRPr/>
            </a:pPr>
            <a:r>
              <a:rPr lang="fr-FR" sz="1600" b="1" dirty="0"/>
              <a:t>Acteurs de l’ESS</a:t>
            </a:r>
            <a:r>
              <a:rPr lang="fr-FR" sz="1600" dirty="0"/>
              <a:t>: </a:t>
            </a:r>
            <a:endParaRPr lang="fr-FR" sz="1600" dirty="0" smtClean="0"/>
          </a:p>
          <a:p>
            <a:pPr lvl="1" algn="just">
              <a:lnSpc>
                <a:spcPct val="100000"/>
              </a:lnSpc>
              <a:spcBef>
                <a:spcPts val="0"/>
              </a:spcBef>
              <a:buFont typeface="Wingdings" panose="05000000000000000000" pitchFamily="2" charset="2"/>
              <a:buChar char="§"/>
              <a:defRPr/>
            </a:pPr>
            <a:r>
              <a:rPr lang="fr-FR" sz="1600" dirty="0" smtClean="0"/>
              <a:t>création </a:t>
            </a:r>
            <a:r>
              <a:rPr lang="fr-FR" sz="1600" dirty="0"/>
              <a:t>de chaînes de </a:t>
            </a:r>
            <a:r>
              <a:rPr lang="fr-FR" sz="1600" dirty="0" smtClean="0"/>
              <a:t>solidarité</a:t>
            </a:r>
          </a:p>
          <a:p>
            <a:pPr lvl="1" algn="just">
              <a:lnSpc>
                <a:spcPct val="100000"/>
              </a:lnSpc>
              <a:spcBef>
                <a:spcPts val="0"/>
              </a:spcBef>
              <a:buFont typeface="Wingdings" panose="05000000000000000000" pitchFamily="2" charset="2"/>
              <a:buChar char="§"/>
              <a:defRPr/>
            </a:pPr>
            <a:r>
              <a:rPr lang="fr-FR" sz="1600" dirty="0" smtClean="0"/>
              <a:t>réorganisation </a:t>
            </a:r>
            <a:r>
              <a:rPr lang="fr-FR" sz="1600" dirty="0"/>
              <a:t>du </a:t>
            </a:r>
            <a:r>
              <a:rPr lang="fr-FR" sz="1600" dirty="0" smtClean="0"/>
              <a:t>travail</a:t>
            </a:r>
          </a:p>
          <a:p>
            <a:pPr lvl="1" algn="just">
              <a:lnSpc>
                <a:spcPct val="100000"/>
              </a:lnSpc>
              <a:spcBef>
                <a:spcPts val="0"/>
              </a:spcBef>
              <a:buFont typeface="Wingdings" panose="05000000000000000000" pitchFamily="2" charset="2"/>
              <a:buChar char="§"/>
              <a:defRPr/>
            </a:pPr>
            <a:r>
              <a:rPr lang="fr-FR" sz="1600" dirty="0" smtClean="0"/>
              <a:t>changement </a:t>
            </a:r>
            <a:r>
              <a:rPr lang="fr-FR" sz="1600" dirty="0"/>
              <a:t>d’activités </a:t>
            </a:r>
            <a:r>
              <a:rPr lang="fr-FR" sz="1400" dirty="0" smtClean="0"/>
              <a:t>(production </a:t>
            </a:r>
            <a:r>
              <a:rPr lang="fr-FR" sz="1400" dirty="0"/>
              <a:t>de masques pour les tailleurs; </a:t>
            </a:r>
            <a:r>
              <a:rPr lang="fr-FR" sz="1400" dirty="0" smtClean="0"/>
              <a:t> fabrication </a:t>
            </a:r>
            <a:r>
              <a:rPr lang="fr-FR" sz="1400" dirty="0"/>
              <a:t>de savon par les femmes </a:t>
            </a:r>
            <a:r>
              <a:rPr lang="fr-FR" sz="1400" dirty="0" smtClean="0"/>
              <a:t>transformatrices…)</a:t>
            </a:r>
            <a:endParaRPr lang="fr-FR" sz="1600" dirty="0"/>
          </a:p>
          <a:p>
            <a:pPr marL="0" indent="0" algn="just">
              <a:spcBef>
                <a:spcPts val="0"/>
              </a:spcBef>
              <a:buNone/>
              <a:defRPr/>
            </a:pPr>
            <a:endParaRPr lang="fr-FR" sz="1600" dirty="0"/>
          </a:p>
          <a:p>
            <a:pPr algn="just">
              <a:buFont typeface="Wingdings" panose="05000000000000000000" pitchFamily="2" charset="2"/>
              <a:buChar char="q"/>
              <a:defRPr/>
            </a:pPr>
            <a:r>
              <a:rPr lang="fr-FR" sz="1600" b="1" dirty="0"/>
              <a:t>Structures de financement décentralisées: </a:t>
            </a:r>
            <a:r>
              <a:rPr lang="fr-FR" sz="1600" dirty="0"/>
              <a:t>mise en place des mesures, de manière plus ou moins aisée, selon leur taille, leur niveau de maturité, leur degré d’autonomie et de professionnalisation: </a:t>
            </a:r>
          </a:p>
          <a:p>
            <a:pPr marL="446088" algn="just">
              <a:buFont typeface="Wingdings" panose="05000000000000000000" pitchFamily="2" charset="2"/>
              <a:buChar char="Ø"/>
              <a:defRPr/>
            </a:pPr>
            <a:r>
              <a:rPr lang="fr-FR" sz="1600" b="1" dirty="0">
                <a:solidFill>
                  <a:srgbClr val="4666B1"/>
                </a:solidFill>
              </a:rPr>
              <a:t>Ajustement de leurs modalités de fonctionnement:</a:t>
            </a:r>
            <a:r>
              <a:rPr lang="fr-FR" sz="1600" b="1" dirty="0">
                <a:solidFill>
                  <a:schemeClr val="accent6">
                    <a:lumMod val="50000"/>
                  </a:schemeClr>
                </a:solidFill>
              </a:rPr>
              <a:t> </a:t>
            </a:r>
          </a:p>
          <a:p>
            <a:pPr marL="631825" lvl="1" indent="-174625" algn="just">
              <a:lnSpc>
                <a:spcPct val="100000"/>
              </a:lnSpc>
              <a:spcBef>
                <a:spcPts val="0"/>
              </a:spcBef>
              <a:buFont typeface="Arial" panose="020B0604020202020204" pitchFamily="34" charset="0"/>
              <a:buChar char="•"/>
              <a:defRPr/>
            </a:pPr>
            <a:r>
              <a:rPr lang="fr-FR" sz="1400" dirty="0"/>
              <a:t>modification des horaires </a:t>
            </a:r>
            <a:r>
              <a:rPr lang="fr-FR" sz="1400" dirty="0" smtClean="0"/>
              <a:t>d’ouverture, réduction </a:t>
            </a:r>
            <a:r>
              <a:rPr lang="fr-FR" sz="1400" dirty="0"/>
              <a:t>et rotation du </a:t>
            </a:r>
            <a:r>
              <a:rPr lang="fr-FR" sz="1400" dirty="0" smtClean="0"/>
              <a:t>personnel</a:t>
            </a:r>
            <a:r>
              <a:rPr lang="fr-FR" sz="1400" dirty="0"/>
              <a:t>;</a:t>
            </a:r>
          </a:p>
          <a:p>
            <a:pPr marL="631825" lvl="1" indent="-174625" algn="just">
              <a:lnSpc>
                <a:spcPct val="100000"/>
              </a:lnSpc>
              <a:spcBef>
                <a:spcPts val="0"/>
              </a:spcBef>
              <a:buFont typeface="Arial" panose="020B0604020202020204" pitchFamily="34" charset="0"/>
              <a:buChar char="•"/>
              <a:defRPr/>
            </a:pPr>
            <a:r>
              <a:rPr lang="fr-FR" sz="1400" dirty="0"/>
              <a:t>restriction des opérations au niveau des guichets voire fermeture de certaines agences et guichets (dans les zones à risque et/ou éloignées), instauration du </a:t>
            </a:r>
            <a:r>
              <a:rPr lang="fr-FR" sz="1400" dirty="0" smtClean="0"/>
              <a:t>télétravail</a:t>
            </a:r>
            <a:r>
              <a:rPr lang="fr-FR" sz="1400" dirty="0"/>
              <a:t>;</a:t>
            </a:r>
          </a:p>
          <a:p>
            <a:pPr marL="631825" lvl="1" indent="-174625" algn="just">
              <a:lnSpc>
                <a:spcPct val="100000"/>
              </a:lnSpc>
              <a:spcBef>
                <a:spcPts val="0"/>
              </a:spcBef>
              <a:buFont typeface="Arial" panose="020B0604020202020204" pitchFamily="34" charset="0"/>
              <a:buChar char="•"/>
              <a:defRPr/>
            </a:pPr>
            <a:r>
              <a:rPr lang="fr-FR" sz="1400" dirty="0"/>
              <a:t>campagnes de sensibilisation auprès des employés et des clients, instauration des gestes barrières</a:t>
            </a:r>
          </a:p>
          <a:p>
            <a:pPr marL="446088" algn="just">
              <a:buFont typeface="Wingdings" panose="05000000000000000000" pitchFamily="2" charset="2"/>
              <a:buChar char="Ø"/>
            </a:pPr>
            <a:r>
              <a:rPr lang="fr-FR" sz="1600" b="1" dirty="0">
                <a:solidFill>
                  <a:srgbClr val="4666B1"/>
                </a:solidFill>
              </a:rPr>
              <a:t>Modification de leurs procédures</a:t>
            </a:r>
            <a:r>
              <a:rPr lang="fr-FR" sz="1600" dirty="0">
                <a:solidFill>
                  <a:srgbClr val="4666B1"/>
                </a:solidFill>
              </a:rPr>
              <a:t> </a:t>
            </a:r>
            <a:r>
              <a:rPr lang="fr-FR" sz="1600" dirty="0"/>
              <a:t>pour s’adapter aux contraintes et répondre </a:t>
            </a:r>
            <a:r>
              <a:rPr lang="fr-FR" sz="1600" dirty="0" smtClean="0"/>
              <a:t>aux </a:t>
            </a:r>
            <a:r>
              <a:rPr lang="fr-FR" sz="1600" dirty="0"/>
              <a:t>nouveaux besoins de leur clientèle:</a:t>
            </a:r>
          </a:p>
          <a:p>
            <a:pPr marL="631825" lvl="1" indent="-174625" algn="just">
              <a:lnSpc>
                <a:spcPct val="100000"/>
              </a:lnSpc>
              <a:spcBef>
                <a:spcPts val="0"/>
              </a:spcBef>
              <a:buFont typeface="Arial" panose="020B0604020202020204" pitchFamily="34" charset="0"/>
              <a:buChar char="•"/>
              <a:defRPr/>
            </a:pPr>
            <a:r>
              <a:rPr lang="fr-FR" sz="1400" dirty="0"/>
              <a:t>Modification des procédures d’octroi de </a:t>
            </a:r>
            <a:r>
              <a:rPr lang="fr-FR" sz="1400" dirty="0" smtClean="0"/>
              <a:t>crédit: </a:t>
            </a:r>
            <a:r>
              <a:rPr lang="fr-FR" sz="1400" dirty="0"/>
              <a:t>suppression des réunions de comité de crédit, suppression des visites de terrains dans le cadre des due diligence, </a:t>
            </a:r>
            <a:r>
              <a:rPr lang="fr-FR" sz="1400" dirty="0" smtClean="0"/>
              <a:t>…;</a:t>
            </a:r>
            <a:endParaRPr lang="fr-FR" sz="1400" dirty="0"/>
          </a:p>
          <a:p>
            <a:pPr marL="631825" lvl="1" indent="-174625" algn="just">
              <a:lnSpc>
                <a:spcPct val="100000"/>
              </a:lnSpc>
              <a:spcBef>
                <a:spcPts val="0"/>
              </a:spcBef>
              <a:buFont typeface="Arial" panose="020B0604020202020204" pitchFamily="34" charset="0"/>
              <a:buChar char="•"/>
              <a:defRPr/>
            </a:pPr>
            <a:r>
              <a:rPr lang="fr-FR" sz="1400" dirty="0"/>
              <a:t>Modification des procédures de retrait de </a:t>
            </a:r>
            <a:r>
              <a:rPr lang="fr-FR" sz="1400" dirty="0" smtClean="0"/>
              <a:t>l’épargne</a:t>
            </a:r>
            <a:r>
              <a:rPr lang="fr-FR" sz="1400" dirty="0"/>
              <a:t>:</a:t>
            </a:r>
            <a:r>
              <a:rPr lang="fr-FR" sz="1400" dirty="0" smtClean="0"/>
              <a:t> </a:t>
            </a:r>
            <a:r>
              <a:rPr lang="fr-FR" sz="1400" dirty="0"/>
              <a:t>autorisation de retraits exceptionnels sur les comptes d’épargne </a:t>
            </a:r>
            <a:r>
              <a:rPr lang="fr-FR" sz="1400" dirty="0" smtClean="0"/>
              <a:t>bloqués…</a:t>
            </a:r>
            <a:r>
              <a:rPr lang="fr-FR" sz="1400" dirty="0"/>
              <a:t>;</a:t>
            </a:r>
          </a:p>
          <a:p>
            <a:pPr marL="631825" lvl="1" indent="-174625" algn="just">
              <a:lnSpc>
                <a:spcPct val="100000"/>
              </a:lnSpc>
              <a:spcBef>
                <a:spcPts val="0"/>
              </a:spcBef>
              <a:buFont typeface="Arial" panose="020B0604020202020204" pitchFamily="34" charset="0"/>
              <a:buChar char="•"/>
              <a:defRPr/>
            </a:pPr>
            <a:r>
              <a:rPr lang="fr-FR" sz="1400" dirty="0"/>
              <a:t>Mise en place de nouveaux produits de </a:t>
            </a:r>
            <a:r>
              <a:rPr lang="fr-FR" sz="1400" dirty="0" smtClean="0"/>
              <a:t>prêts: </a:t>
            </a:r>
            <a:r>
              <a:rPr lang="fr-FR" sz="1400" dirty="0"/>
              <a:t>prêts d’urgence, prêts pour acquisition de denrées de première </a:t>
            </a:r>
            <a:r>
              <a:rPr lang="fr-FR" sz="1400" dirty="0" smtClean="0"/>
              <a:t>nécessité…; </a:t>
            </a:r>
            <a:endParaRPr lang="fr-FR" sz="1400" dirty="0"/>
          </a:p>
          <a:p>
            <a:pPr marL="631825" lvl="1" indent="-174625" algn="just">
              <a:lnSpc>
                <a:spcPct val="100000"/>
              </a:lnSpc>
              <a:spcBef>
                <a:spcPts val="0"/>
              </a:spcBef>
              <a:buFont typeface="Arial" panose="020B0604020202020204" pitchFamily="34" charset="0"/>
              <a:buChar char="•"/>
              <a:defRPr/>
            </a:pPr>
            <a:r>
              <a:rPr lang="fr-FR" sz="1400" dirty="0"/>
              <a:t>Rééchelonnement des crédits et la révision des échéanciers de </a:t>
            </a:r>
            <a:r>
              <a:rPr lang="fr-FR" sz="1400" dirty="0" smtClean="0"/>
              <a:t>remboursement;</a:t>
            </a:r>
            <a:endParaRPr lang="fr-FR" sz="1400" dirty="0"/>
          </a:p>
          <a:p>
            <a:pPr marL="631825" lvl="1" indent="-174625" algn="just">
              <a:lnSpc>
                <a:spcPct val="100000"/>
              </a:lnSpc>
              <a:spcBef>
                <a:spcPts val="0"/>
              </a:spcBef>
              <a:buFont typeface="Arial" panose="020B0604020202020204" pitchFamily="34" charset="0"/>
              <a:buChar char="•"/>
              <a:defRPr/>
            </a:pPr>
            <a:r>
              <a:rPr lang="fr-FR" sz="1400" dirty="0"/>
              <a:t>Réduction, voire suppression de certains frais dont les </a:t>
            </a:r>
            <a:r>
              <a:rPr lang="fr-FR" sz="1400" dirty="0" smtClean="0"/>
              <a:t>pénalités </a:t>
            </a:r>
            <a:r>
              <a:rPr lang="fr-FR" sz="1400" dirty="0"/>
              <a:t>de </a:t>
            </a:r>
            <a:r>
              <a:rPr lang="fr-FR" sz="1400" dirty="0" smtClean="0"/>
              <a:t>retard; </a:t>
            </a:r>
            <a:endParaRPr lang="fr-FR" sz="1400" dirty="0"/>
          </a:p>
          <a:p>
            <a:pPr marL="631825" lvl="1" indent="-174625" algn="just">
              <a:lnSpc>
                <a:spcPct val="100000"/>
              </a:lnSpc>
              <a:spcBef>
                <a:spcPts val="0"/>
              </a:spcBef>
              <a:buFont typeface="Arial" panose="020B0604020202020204" pitchFamily="34" charset="0"/>
              <a:buChar char="•"/>
              <a:defRPr/>
            </a:pPr>
            <a:r>
              <a:rPr lang="fr-FR" sz="1400" dirty="0"/>
              <a:t>Augmentation ou instauration de l’offre de service à distance et de produits </a:t>
            </a:r>
            <a:r>
              <a:rPr lang="fr-FR" sz="1400" dirty="0" smtClean="0"/>
              <a:t>digitaux.</a:t>
            </a:r>
            <a:endParaRPr lang="fr-FR" sz="1600" dirty="0"/>
          </a:p>
          <a:p>
            <a:pPr lvl="0" algn="just">
              <a:buFontTx/>
              <a:buChar char="-"/>
              <a:defRPr/>
            </a:pPr>
            <a:endParaRPr lang="fr-FR" sz="1600" dirty="0"/>
          </a:p>
          <a:p>
            <a:pPr lvl="0" algn="just">
              <a:buFontTx/>
              <a:buChar char="-"/>
              <a:defRPr/>
            </a:pPr>
            <a:endParaRPr lang="fr-FR" sz="1600" dirty="0"/>
          </a:p>
          <a:p>
            <a:pPr marL="0" lvl="0" indent="0" algn="just">
              <a:buNone/>
              <a:defRPr/>
            </a:pPr>
            <a:endParaRPr lang="fr-FR" sz="1600" dirty="0"/>
          </a:p>
        </p:txBody>
      </p:sp>
    </p:spTree>
    <p:extLst>
      <p:ext uri="{BB962C8B-B14F-4D97-AF65-F5344CB8AC3E}">
        <p14:creationId xmlns:p14="http://schemas.microsoft.com/office/powerpoint/2010/main" val="17127090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527"/>
            <a:ext cx="12192000" cy="738844"/>
          </a:xfrm>
        </p:spPr>
        <p:txBody>
          <a:bodyPr>
            <a:normAutofit/>
          </a:bodyPr>
          <a:lstStyle/>
          <a:p>
            <a:pPr algn="ctr"/>
            <a:r>
              <a:rPr lang="fr-FR" sz="3200" dirty="0">
                <a:solidFill>
                  <a:schemeClr val="tx1"/>
                </a:solidFill>
              </a:rPr>
              <a:t>programme DE RIPOSTE DE </a:t>
            </a:r>
            <a:r>
              <a:rPr lang="fr-FR" sz="3200" dirty="0" err="1">
                <a:solidFill>
                  <a:schemeClr val="tx1"/>
                </a:solidFill>
              </a:rPr>
              <a:t>sen’finances</a:t>
            </a:r>
            <a:endParaRPr lang="fr-FR" sz="2800" dirty="0"/>
          </a:p>
        </p:txBody>
      </p:sp>
      <p:sp>
        <p:nvSpPr>
          <p:cNvPr id="3" name="Espace réservé du contenu 2"/>
          <p:cNvSpPr>
            <a:spLocks noGrp="1"/>
          </p:cNvSpPr>
          <p:nvPr>
            <p:ph idx="1"/>
          </p:nvPr>
        </p:nvSpPr>
        <p:spPr>
          <a:xfrm>
            <a:off x="903515" y="1012371"/>
            <a:ext cx="10526486" cy="6052458"/>
          </a:xfrm>
        </p:spPr>
        <p:txBody>
          <a:bodyPr>
            <a:normAutofit fontScale="32500" lnSpcReduction="20000"/>
          </a:bodyPr>
          <a:lstStyle/>
          <a:p>
            <a:pPr algn="just">
              <a:buFont typeface="Wingdings" panose="05000000000000000000" pitchFamily="2" charset="2"/>
              <a:buChar char="q"/>
            </a:pPr>
            <a:r>
              <a:rPr lang="fr-FR" sz="4900" dirty="0"/>
              <a:t>La Fondation Sen’Finances a décidé de mettre en œuvre des actions à très court terme qu’elle a déclinées à travers un Programme d’appui à la résilience des SFD, en particulier ceux isolés et/ou intervenant en milieu péri-urbain et rural. </a:t>
            </a:r>
            <a:endParaRPr lang="fr-FR" sz="4900" dirty="0" smtClean="0"/>
          </a:p>
          <a:p>
            <a:pPr marL="0" indent="0" algn="just">
              <a:spcBef>
                <a:spcPts val="0"/>
              </a:spcBef>
              <a:buNone/>
            </a:pPr>
            <a:r>
              <a:rPr lang="fr-FR" sz="4900" dirty="0" smtClean="0"/>
              <a:t>    Ce programme </a:t>
            </a:r>
            <a:r>
              <a:rPr lang="fr-FR" sz="4900" dirty="0"/>
              <a:t>a pour principaux objectifs de :</a:t>
            </a:r>
          </a:p>
          <a:p>
            <a:pPr marL="446088" lvl="0" algn="just">
              <a:buFont typeface="Wingdings" panose="05000000000000000000" pitchFamily="2" charset="2"/>
              <a:buChar char="Ø"/>
            </a:pPr>
            <a:r>
              <a:rPr lang="fr-FR" sz="4600" dirty="0"/>
              <a:t>permettre aux SFD </a:t>
            </a:r>
            <a:r>
              <a:rPr lang="fr-FR" sz="4600" dirty="0" smtClean="0"/>
              <a:t>de </a:t>
            </a:r>
            <a:r>
              <a:rPr lang="fr-FR" sz="4600" dirty="0"/>
              <a:t>survivre à la pandémie en les aidant à rester solvables et à pouvoir répondre aux besoins du moment de leur clientèle</a:t>
            </a:r>
          </a:p>
          <a:p>
            <a:pPr marL="446088" algn="just">
              <a:buFont typeface="Wingdings" panose="05000000000000000000" pitchFamily="2" charset="2"/>
              <a:buChar char="Ø"/>
            </a:pPr>
            <a:r>
              <a:rPr lang="fr-FR" sz="4600" dirty="0"/>
              <a:t>faciliter l’accès au financement des producteurs afin de booster la production agricole locale et permettre ainsi de répondre aux besoins en produits locaux des populations et de faire face à des éventuelles ruptures de stocks des denrées importées</a:t>
            </a:r>
          </a:p>
          <a:p>
            <a:pPr marL="446088" lvl="0" algn="just">
              <a:buFont typeface="Wingdings" panose="05000000000000000000" pitchFamily="2" charset="2"/>
              <a:buChar char="Ø"/>
            </a:pPr>
            <a:r>
              <a:rPr lang="fr-FR" sz="4600" dirty="0" smtClean="0"/>
              <a:t>accompagner et soutenir les SFD </a:t>
            </a:r>
            <a:r>
              <a:rPr lang="fr-FR" sz="4600" dirty="0"/>
              <a:t>afin qu’ils puissent jouer pleinement leur rôle dans le redressement post-crise</a:t>
            </a:r>
          </a:p>
          <a:p>
            <a:pPr marL="217488" lvl="0" indent="0" algn="just">
              <a:buNone/>
            </a:pPr>
            <a:endParaRPr lang="fr-FR" sz="4300" dirty="0"/>
          </a:p>
          <a:p>
            <a:pPr marL="217488" indent="0" algn="just">
              <a:buNone/>
            </a:pPr>
            <a:r>
              <a:rPr lang="fr-FR" sz="4900" dirty="0"/>
              <a:t>L</a:t>
            </a:r>
            <a:r>
              <a:rPr lang="fr-FR" sz="4900" dirty="0" smtClean="0"/>
              <a:t>es </a:t>
            </a:r>
            <a:r>
              <a:rPr lang="fr-FR" sz="4900" dirty="0"/>
              <a:t>principales mesures de soutien, d'accompagnement et de financement spécifiques proposées sont les suivantes:</a:t>
            </a:r>
          </a:p>
          <a:p>
            <a:pPr marL="446088" lvl="0" indent="-141288" algn="just">
              <a:lnSpc>
                <a:spcPct val="120000"/>
              </a:lnSpc>
              <a:spcBef>
                <a:spcPts val="300"/>
              </a:spcBef>
            </a:pPr>
            <a:r>
              <a:rPr lang="fr-FR" sz="4000" dirty="0"/>
              <a:t>Report d’échéances pour les SFD ayant des prêts en cours</a:t>
            </a:r>
          </a:p>
          <a:p>
            <a:pPr marL="446088" lvl="0" indent="-141288" algn="just">
              <a:lnSpc>
                <a:spcPct val="120000"/>
              </a:lnSpc>
              <a:spcBef>
                <a:spcPts val="300"/>
              </a:spcBef>
            </a:pPr>
            <a:r>
              <a:rPr lang="fr-FR" sz="4000" dirty="0"/>
              <a:t>Non application des intérêts de retard sur la période de la pandémie</a:t>
            </a:r>
          </a:p>
          <a:p>
            <a:pPr marL="446088" lvl="0" indent="-141288" algn="just">
              <a:lnSpc>
                <a:spcPct val="120000"/>
              </a:lnSpc>
              <a:spcBef>
                <a:spcPts val="300"/>
              </a:spcBef>
            </a:pPr>
            <a:r>
              <a:rPr lang="fr-FR" sz="4000" dirty="0"/>
              <a:t>Mise en place de "prêts d’urgence", en particulier pour les SFD qui servent le secteur agricole, avec des procédures révisées et accélérées pour le déblocage des financements </a:t>
            </a:r>
          </a:p>
          <a:p>
            <a:pPr marL="446088" lvl="0" indent="-141288" algn="just">
              <a:lnSpc>
                <a:spcPct val="120000"/>
              </a:lnSpc>
              <a:spcBef>
                <a:spcPts val="300"/>
              </a:spcBef>
            </a:pPr>
            <a:r>
              <a:rPr lang="fr-FR" sz="4000" dirty="0"/>
              <a:t>Mise en place de "prêts saisonniers", pouvant être cumulés avec des prêts en cours pour répondre à des besoins spécifiques à certains secteurs </a:t>
            </a:r>
            <a:r>
              <a:rPr lang="fr-FR" sz="4000" dirty="0" smtClean="0"/>
              <a:t>d’activités - en </a:t>
            </a:r>
            <a:r>
              <a:rPr lang="fr-FR" sz="4000" dirty="0"/>
              <a:t>particulier, avec le démarrage de la campagne agricole, possibilité de crédits de campagne de courte durée</a:t>
            </a:r>
          </a:p>
          <a:p>
            <a:pPr marL="446088" lvl="0" indent="-141288" algn="just">
              <a:lnSpc>
                <a:spcPct val="120000"/>
              </a:lnSpc>
              <a:spcBef>
                <a:spcPts val="300"/>
              </a:spcBef>
            </a:pPr>
            <a:r>
              <a:rPr lang="fr-FR" sz="4000" dirty="0"/>
              <a:t>Possibilité d’octroi de lignes de crédit aux SFD destinées à des « prêts de secours » à leurs clients</a:t>
            </a:r>
          </a:p>
          <a:p>
            <a:pPr marL="446088" lvl="0" indent="-141288" algn="just">
              <a:lnSpc>
                <a:spcPct val="120000"/>
              </a:lnSpc>
              <a:spcBef>
                <a:spcPts val="300"/>
              </a:spcBef>
            </a:pPr>
            <a:r>
              <a:rPr lang="fr-FR" sz="4000" dirty="0"/>
              <a:t>Assistance et conseils aux SFD afin de les aider à gérer la crise et ses effets collatéraux </a:t>
            </a:r>
          </a:p>
          <a:p>
            <a:pPr marL="446088" lvl="0" indent="-141288" algn="just">
              <a:lnSpc>
                <a:spcPct val="120000"/>
              </a:lnSpc>
              <a:spcBef>
                <a:spcPts val="300"/>
              </a:spcBef>
            </a:pPr>
            <a:r>
              <a:rPr lang="fr-FR" sz="4000" dirty="0"/>
              <a:t>Appui à la digitalisation des activités (conseil, mise en relation avec des partenaires techniques et financier, accompagnement dans la mise en œuvre) </a:t>
            </a:r>
          </a:p>
          <a:p>
            <a:pPr marL="446088" lvl="0" indent="-141288" algn="just">
              <a:lnSpc>
                <a:spcPct val="120000"/>
              </a:lnSpc>
              <a:spcBef>
                <a:spcPts val="300"/>
              </a:spcBef>
            </a:pPr>
            <a:r>
              <a:rPr lang="fr-FR" sz="4000" dirty="0"/>
              <a:t>Préparation à la reprise des activités à la fin de la </a:t>
            </a:r>
            <a:r>
              <a:rPr lang="fr-FR" sz="4000" dirty="0" smtClean="0"/>
              <a:t>pandémie: </a:t>
            </a:r>
            <a:r>
              <a:rPr lang="fr-FR" sz="4000" dirty="0"/>
              <a:t>aide au diagnostic </a:t>
            </a:r>
            <a:r>
              <a:rPr lang="fr-FR" sz="4000" dirty="0" smtClean="0"/>
              <a:t>post-Covid19 </a:t>
            </a:r>
            <a:r>
              <a:rPr lang="fr-FR" sz="4000" dirty="0"/>
              <a:t>et à l’élaboration de plans de reprise, accompagnement et suivi</a:t>
            </a:r>
            <a:endParaRPr lang="fr-FR" sz="3400" dirty="0"/>
          </a:p>
        </p:txBody>
      </p:sp>
    </p:spTree>
    <p:extLst>
      <p:ext uri="{BB962C8B-B14F-4D97-AF65-F5344CB8AC3E}">
        <p14:creationId xmlns:p14="http://schemas.microsoft.com/office/powerpoint/2010/main" val="1323138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31376" y="275358"/>
            <a:ext cx="10298624" cy="703050"/>
          </a:xfrm>
        </p:spPr>
        <p:txBody>
          <a:bodyPr>
            <a:noAutofit/>
          </a:bodyPr>
          <a:lstStyle/>
          <a:p>
            <a:pPr algn="ctr"/>
            <a:r>
              <a:rPr lang="fr-FR" sz="3200" dirty="0">
                <a:solidFill>
                  <a:schemeClr val="tx1"/>
                </a:solidFill>
              </a:rPr>
              <a:t>MESURES PRISES PAR L’ETAT…</a:t>
            </a:r>
            <a:endParaRPr lang="en-US" sz="3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001307" y="978408"/>
            <a:ext cx="10384971" cy="5606142"/>
          </a:xfrm>
        </p:spPr>
        <p:txBody>
          <a:bodyPr>
            <a:noAutofit/>
          </a:bodyPr>
          <a:lstStyle/>
          <a:p>
            <a:pPr algn="just">
              <a:spcBef>
                <a:spcPts val="0"/>
              </a:spcBef>
            </a:pPr>
            <a:r>
              <a:rPr lang="fr-FR" sz="1600" dirty="0"/>
              <a:t>Mise en </a:t>
            </a:r>
            <a:r>
              <a:rPr lang="fr-FR" sz="1600" dirty="0" smtClean="0"/>
              <a:t>place d’un </a:t>
            </a:r>
            <a:r>
              <a:rPr lang="fr-FR" sz="1600" i="1" dirty="0"/>
              <a:t>Fonds de riposte et de solidarité contre les effets du Covid-19 </a:t>
            </a:r>
            <a:r>
              <a:rPr lang="fr-FR" sz="1600" dirty="0"/>
              <a:t>(Force Covid19) doté de 1.000 milliards de </a:t>
            </a:r>
            <a:r>
              <a:rPr lang="fr-FR" sz="1600" dirty="0" smtClean="0"/>
              <a:t>FCFA</a:t>
            </a:r>
            <a:r>
              <a:rPr lang="fr-FR" sz="1600" dirty="0"/>
              <a:t> </a:t>
            </a:r>
            <a:r>
              <a:rPr lang="fr-FR" sz="1600" dirty="0" smtClean="0"/>
              <a:t>(</a:t>
            </a:r>
            <a:r>
              <a:rPr lang="fr-FR" sz="1400" dirty="0" smtClean="0"/>
              <a:t>alimenté </a:t>
            </a:r>
            <a:r>
              <a:rPr lang="fr-FR" sz="1400" dirty="0"/>
              <a:t>par l’Etat, le secteur privé, les partenaires au développement et toutes les bonnes </a:t>
            </a:r>
            <a:r>
              <a:rPr lang="fr-FR" sz="1400" dirty="0" smtClean="0"/>
              <a:t>volontés)</a:t>
            </a:r>
            <a:endParaRPr lang="fr-FR" sz="1400" dirty="0"/>
          </a:p>
          <a:p>
            <a:pPr lvl="1" algn="just">
              <a:spcBef>
                <a:spcPts val="0"/>
              </a:spcBef>
            </a:pPr>
            <a:r>
              <a:rPr lang="fr-FR" sz="1400" dirty="0" smtClean="0"/>
              <a:t>200 </a:t>
            </a:r>
            <a:r>
              <a:rPr lang="fr-FR" sz="1400" dirty="0"/>
              <a:t>milliards pour accompagner les secteurs les plus </a:t>
            </a:r>
            <a:r>
              <a:rPr lang="fr-FR" sz="1400" i="1" dirty="0"/>
              <a:t>touchés </a:t>
            </a:r>
            <a:r>
              <a:rPr lang="fr-FR" sz="1400" dirty="0" smtClean="0"/>
              <a:t>en </a:t>
            </a:r>
            <a:r>
              <a:rPr lang="fr-FR" sz="1400" dirty="0"/>
              <a:t>partenariat avec les établissements </a:t>
            </a:r>
            <a:r>
              <a:rPr lang="fr-FR" sz="1400" dirty="0" smtClean="0"/>
              <a:t>bancaires</a:t>
            </a:r>
          </a:p>
          <a:p>
            <a:pPr lvl="1" algn="just">
              <a:spcBef>
                <a:spcPts val="0"/>
              </a:spcBef>
            </a:pPr>
            <a:r>
              <a:rPr lang="fr-FR" sz="1400" dirty="0" smtClean="0"/>
              <a:t>…dont </a:t>
            </a:r>
            <a:r>
              <a:rPr lang="fr-FR" sz="1400" dirty="0"/>
              <a:t>5 milliards dédiés aux </a:t>
            </a:r>
            <a:r>
              <a:rPr lang="fr-FR" sz="1400" dirty="0" smtClean="0"/>
              <a:t>TPE, géré </a:t>
            </a:r>
            <a:r>
              <a:rPr lang="fr-FR" sz="1400" dirty="0"/>
              <a:t>par le </a:t>
            </a:r>
            <a:r>
              <a:rPr lang="fr-FR" sz="1400" dirty="0" smtClean="0"/>
              <a:t>FONGIP</a:t>
            </a:r>
            <a:endParaRPr lang="fr-FR" sz="1400" dirty="0"/>
          </a:p>
          <a:p>
            <a:pPr lvl="1" algn="just">
              <a:spcBef>
                <a:spcPts val="0"/>
              </a:spcBef>
            </a:pPr>
            <a:r>
              <a:rPr lang="fr-FR" sz="1400" dirty="0" smtClean="0"/>
              <a:t>Appui à la DER/FJ pour </a:t>
            </a:r>
            <a:r>
              <a:rPr lang="fr-FR" sz="1400" dirty="0"/>
              <a:t>du financement d’urgence aux entrepreneurs </a:t>
            </a:r>
            <a:endParaRPr lang="fr-FR" sz="1200" dirty="0"/>
          </a:p>
          <a:p>
            <a:pPr algn="just">
              <a:lnSpc>
                <a:spcPct val="100000"/>
              </a:lnSpc>
              <a:spcBef>
                <a:spcPts val="0"/>
              </a:spcBef>
            </a:pPr>
            <a:r>
              <a:rPr lang="fr-FR" sz="1600" dirty="0"/>
              <a:t>Mise en place de mesures fiscales générales et spécifiques en soutien aux </a:t>
            </a:r>
            <a:r>
              <a:rPr lang="fr-FR" sz="1600" dirty="0" smtClean="0"/>
              <a:t>entreprises</a:t>
            </a:r>
            <a:r>
              <a:rPr lang="fr-FR" sz="1600" dirty="0"/>
              <a:t> </a:t>
            </a:r>
            <a:r>
              <a:rPr lang="fr-FR" sz="1600" dirty="0" smtClean="0"/>
              <a:t>(</a:t>
            </a:r>
            <a:r>
              <a:rPr lang="fr-FR" sz="1400" dirty="0" smtClean="0"/>
              <a:t>remise </a:t>
            </a:r>
            <a:r>
              <a:rPr lang="fr-FR" sz="1400" dirty="0"/>
              <a:t>partielle </a:t>
            </a:r>
            <a:r>
              <a:rPr lang="fr-FR" sz="1400" dirty="0" smtClean="0"/>
              <a:t>dette fiscale; remises </a:t>
            </a:r>
            <a:r>
              <a:rPr lang="fr-FR" sz="1400" dirty="0"/>
              <a:t>et suspensions </a:t>
            </a:r>
            <a:r>
              <a:rPr lang="fr-FR" sz="1400" dirty="0" smtClean="0"/>
              <a:t>d’impôts…)</a:t>
            </a:r>
            <a:endParaRPr lang="fr-FR" sz="1400" dirty="0"/>
          </a:p>
          <a:p>
            <a:pPr algn="just">
              <a:spcBef>
                <a:spcPts val="0"/>
              </a:spcBef>
            </a:pPr>
            <a:r>
              <a:rPr lang="fr-FR" sz="1600" dirty="0"/>
              <a:t>Apurement de la dette intérieure</a:t>
            </a:r>
          </a:p>
          <a:p>
            <a:pPr algn="just">
              <a:spcBef>
                <a:spcPts val="0"/>
              </a:spcBef>
            </a:pPr>
            <a:r>
              <a:rPr lang="fr-FR" sz="1600" dirty="0"/>
              <a:t>Appui sectoriel de 500 millions de FCFA au Ministère de la Microfinance et de l’Economie Sociale et </a:t>
            </a:r>
            <a:r>
              <a:rPr lang="fr-FR" sz="1600" dirty="0" smtClean="0"/>
              <a:t>Solidaire, pour renforcer l’appui aux </a:t>
            </a:r>
            <a:r>
              <a:rPr lang="fr-FR" sz="1600" dirty="0"/>
              <a:t>acteurs de l’ESS sous forme de subventions et aux SFD sous forme de refinancement</a:t>
            </a:r>
          </a:p>
          <a:p>
            <a:pPr marL="0" lvl="0" indent="0" algn="just">
              <a:buNone/>
              <a:defRPr/>
            </a:pPr>
            <a:endParaRPr lang="fr-FR" sz="1600" dirty="0" smtClean="0"/>
          </a:p>
          <a:p>
            <a:pPr marL="0" lvl="0" indent="0" algn="just">
              <a:buNone/>
              <a:defRPr/>
            </a:pPr>
            <a:endParaRPr lang="fr-FR" sz="1600" dirty="0" smtClean="0"/>
          </a:p>
          <a:p>
            <a:pPr algn="just">
              <a:spcBef>
                <a:spcPts val="0"/>
              </a:spcBef>
            </a:pPr>
            <a:r>
              <a:rPr lang="fr-FR" sz="1600" dirty="0"/>
              <a:t>Contribution des collectivités territoriales à hauteur de </a:t>
            </a:r>
            <a:r>
              <a:rPr lang="fr-FR" sz="1600" dirty="0" smtClean="0"/>
              <a:t>1,7 </a:t>
            </a:r>
            <a:r>
              <a:rPr lang="fr-FR" sz="1600" dirty="0"/>
              <a:t>milliard </a:t>
            </a:r>
            <a:r>
              <a:rPr lang="fr-FR" sz="1600" dirty="0" smtClean="0"/>
              <a:t>de </a:t>
            </a:r>
            <a:r>
              <a:rPr lang="fr-FR" sz="1600" dirty="0"/>
              <a:t>FCFA pour la lutte contre le </a:t>
            </a:r>
            <a:r>
              <a:rPr lang="fr-FR" sz="1600" dirty="0" smtClean="0"/>
              <a:t>Covid</a:t>
            </a:r>
            <a:r>
              <a:rPr lang="fr-FR" sz="1600" dirty="0"/>
              <a:t>-</a:t>
            </a:r>
            <a:r>
              <a:rPr lang="fr-FR" sz="1600" dirty="0" smtClean="0"/>
              <a:t>19</a:t>
            </a:r>
            <a:endParaRPr lang="fr-FR" sz="1600" dirty="0"/>
          </a:p>
          <a:p>
            <a:pPr algn="just">
              <a:spcBef>
                <a:spcPts val="0"/>
              </a:spcBef>
            </a:pPr>
            <a:r>
              <a:rPr lang="fr-FR" sz="1600" dirty="0"/>
              <a:t>Mise en place </a:t>
            </a:r>
            <a:r>
              <a:rPr lang="fr-FR" sz="1600" dirty="0" smtClean="0"/>
              <a:t>par les CT de </a:t>
            </a:r>
            <a:r>
              <a:rPr lang="fr-FR" sz="1600" dirty="0"/>
              <a:t>mesures d’atténuation des impacts </a:t>
            </a:r>
            <a:r>
              <a:rPr lang="fr-FR" sz="1600" dirty="0" smtClean="0"/>
              <a:t>socio-économiques de </a:t>
            </a:r>
            <a:r>
              <a:rPr lang="fr-FR" sz="1600" dirty="0"/>
              <a:t>la pandémie</a:t>
            </a:r>
          </a:p>
          <a:p>
            <a:pPr algn="just">
              <a:spcBef>
                <a:spcPts val="0"/>
              </a:spcBef>
            </a:pPr>
            <a:r>
              <a:rPr lang="fr-FR" sz="1600" dirty="0"/>
              <a:t>Réorganisation des marchés et des activités de l’ESS</a:t>
            </a:r>
          </a:p>
          <a:p>
            <a:pPr algn="just">
              <a:spcBef>
                <a:spcPts val="0"/>
              </a:spcBef>
            </a:pPr>
            <a:r>
              <a:rPr lang="fr-FR" sz="1600" dirty="0"/>
              <a:t>Appui aux entrepreneurs au niveau local à travers des mécanismes d’urgence mis en place, et le renforcement de mécanismes déjà existants </a:t>
            </a:r>
          </a:p>
          <a:p>
            <a:pPr marL="358775" lvl="1" indent="-184150" algn="just">
              <a:lnSpc>
                <a:spcPct val="100000"/>
              </a:lnSpc>
              <a:spcBef>
                <a:spcPts val="200"/>
              </a:spcBef>
            </a:pPr>
            <a:r>
              <a:rPr lang="fr-FR" sz="1400" dirty="0"/>
              <a:t>Ex.: FODEM à </a:t>
            </a:r>
            <a:r>
              <a:rPr lang="fr-FR" sz="1400" dirty="0" smtClean="0"/>
              <a:t>Dakar: financement </a:t>
            </a:r>
            <a:r>
              <a:rPr lang="fr-FR" sz="1400" dirty="0"/>
              <a:t>direct d’urgence d’entreprises de l’ESS, relance des activités d’entreprises sociales grâce à des commandes directes (masques </a:t>
            </a:r>
            <a:r>
              <a:rPr lang="fr-FR" sz="1400" dirty="0" smtClean="0"/>
              <a:t>artisanaux, produits </a:t>
            </a:r>
            <a:r>
              <a:rPr lang="fr-FR" sz="1400" dirty="0"/>
              <a:t>alimentaires et </a:t>
            </a:r>
            <a:r>
              <a:rPr lang="fr-FR" sz="1400" dirty="0" smtClean="0"/>
              <a:t>d’hygiènes… </a:t>
            </a:r>
            <a:r>
              <a:rPr lang="fr-FR" sz="1400" dirty="0"/>
              <a:t>) </a:t>
            </a:r>
            <a:endParaRPr lang="fr-FR" sz="1400" dirty="0" smtClean="0"/>
          </a:p>
          <a:p>
            <a:pPr lvl="1" algn="just">
              <a:buClr>
                <a:srgbClr val="C00000"/>
              </a:buClr>
              <a:buFont typeface="Arial" panose="020B0604020202020204" pitchFamily="34" charset="0"/>
              <a:buChar char="►"/>
            </a:pPr>
            <a:r>
              <a:rPr lang="fr-FR" sz="1200" i="1" dirty="0" smtClean="0"/>
              <a:t>Adoption en Avril 2020 du projet d’ordonnance aménageant des mesures dérogatoires au fonctionnement des conseils départementaux, municipaux et de ville, pour permettre aux collectivités territoriales de délibérer avec le bureau seul dans le cadre des urgences</a:t>
            </a:r>
          </a:p>
          <a:p>
            <a:pPr marL="457200" lvl="1" indent="0">
              <a:buNone/>
            </a:pPr>
            <a:endParaRPr lang="fr-FR" dirty="0"/>
          </a:p>
          <a:p>
            <a:pPr marL="0" lvl="0" indent="0" algn="just">
              <a:buNone/>
              <a:defRPr/>
            </a:pPr>
            <a:endParaRPr lang="fr-FR" sz="1600" dirty="0"/>
          </a:p>
          <a:p>
            <a:pPr marL="0" lvl="0" indent="0" algn="just">
              <a:buNone/>
              <a:defRPr/>
            </a:pPr>
            <a:endParaRPr lang="fr-FR" sz="1600" dirty="0"/>
          </a:p>
        </p:txBody>
      </p:sp>
      <p:sp>
        <p:nvSpPr>
          <p:cNvPr id="4" name="Titre 1"/>
          <p:cNvSpPr txBox="1">
            <a:spLocks/>
          </p:cNvSpPr>
          <p:nvPr/>
        </p:nvSpPr>
        <p:spPr>
          <a:xfrm>
            <a:off x="1207956" y="3701993"/>
            <a:ext cx="10178322" cy="65229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3200" dirty="0" smtClean="0">
                <a:solidFill>
                  <a:schemeClr val="tx1"/>
                </a:solidFill>
              </a:rPr>
              <a:t>…ET LES COLLECTIVITES TERRITORIALES</a:t>
            </a:r>
            <a:endParaRPr lang="fr-FR" sz="3200" dirty="0"/>
          </a:p>
        </p:txBody>
      </p:sp>
    </p:spTree>
    <p:extLst>
      <p:ext uri="{BB962C8B-B14F-4D97-AF65-F5344CB8AC3E}">
        <p14:creationId xmlns:p14="http://schemas.microsoft.com/office/powerpoint/2010/main" val="3633740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202332" y="254893"/>
            <a:ext cx="10298624" cy="572421"/>
          </a:xfrm>
        </p:spPr>
        <p:txBody>
          <a:bodyPr>
            <a:noAutofit/>
          </a:bodyPr>
          <a:lstStyle/>
          <a:p>
            <a:pPr algn="ctr"/>
            <a:r>
              <a:rPr lang="fr-FR" sz="3200" dirty="0" err="1">
                <a:solidFill>
                  <a:schemeClr val="tx1"/>
                </a:solidFill>
              </a:rPr>
              <a:t>limitES</a:t>
            </a:r>
            <a:r>
              <a:rPr lang="fr-FR" sz="3200" dirty="0">
                <a:solidFill>
                  <a:schemeClr val="tx1"/>
                </a:solidFill>
              </a:rPr>
              <a:t> ET RECOMMANDATIONS</a:t>
            </a:r>
            <a:endParaRPr lang="en-US" sz="3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012371" y="795028"/>
            <a:ext cx="10624458" cy="5954486"/>
          </a:xfrm>
        </p:spPr>
        <p:txBody>
          <a:bodyPr>
            <a:noAutofit/>
          </a:bodyPr>
          <a:lstStyle/>
          <a:p>
            <a:pPr lvl="0" algn="just">
              <a:buFont typeface="Wingdings" panose="05000000000000000000" pitchFamily="2" charset="2"/>
              <a:buChar char="q"/>
              <a:defRPr/>
            </a:pPr>
            <a:r>
              <a:rPr lang="fr-FR" sz="1600" dirty="0" smtClean="0"/>
              <a:t>Les </a:t>
            </a:r>
            <a:r>
              <a:rPr lang="fr-FR" sz="1600" dirty="0"/>
              <a:t>mesures prises par l’Etat ne prennent pas suffisamment en compte les acteurs de l’ESS </a:t>
            </a:r>
            <a:endParaRPr lang="fr-FR" sz="1600" dirty="0" smtClean="0"/>
          </a:p>
          <a:p>
            <a:pPr marL="0" lvl="0" indent="0" algn="just">
              <a:lnSpc>
                <a:spcPct val="100000"/>
              </a:lnSpc>
              <a:spcBef>
                <a:spcPts val="0"/>
              </a:spcBef>
              <a:buNone/>
              <a:defRPr/>
            </a:pPr>
            <a:r>
              <a:rPr lang="fr-FR" sz="1200" i="1" dirty="0" smtClean="0"/>
              <a:t>Recommandations:</a:t>
            </a:r>
          </a:p>
          <a:p>
            <a:pPr marL="358775" lvl="0" indent="-271463" algn="just">
              <a:lnSpc>
                <a:spcPct val="100000"/>
              </a:lnSpc>
              <a:spcBef>
                <a:spcPts val="0"/>
              </a:spcBef>
              <a:buFont typeface="Wingdings" panose="05000000000000000000" pitchFamily="2" charset="2"/>
              <a:buChar char="Ø"/>
              <a:defRPr/>
            </a:pPr>
            <a:r>
              <a:rPr lang="fr-FR" sz="1500" dirty="0"/>
              <a:t>F</a:t>
            </a:r>
            <a:r>
              <a:rPr lang="fr-FR" sz="1500" dirty="0" smtClean="0"/>
              <a:t>aciliter l’accès des acteurs de l’ESS aux mécanismes de soutien aux entreprises impactées par le Covid</a:t>
            </a:r>
            <a:r>
              <a:rPr lang="fr-FR" sz="1500" dirty="0"/>
              <a:t>-</a:t>
            </a:r>
            <a:r>
              <a:rPr lang="fr-FR" sz="1500" dirty="0" smtClean="0"/>
              <a:t>19</a:t>
            </a:r>
          </a:p>
          <a:p>
            <a:pPr marL="358775" indent="-271463" algn="just">
              <a:lnSpc>
                <a:spcPct val="100000"/>
              </a:lnSpc>
              <a:spcBef>
                <a:spcPts val="0"/>
              </a:spcBef>
              <a:buFont typeface="Wingdings" panose="05000000000000000000" pitchFamily="2" charset="2"/>
              <a:buChar char="Ø"/>
              <a:defRPr/>
            </a:pPr>
            <a:r>
              <a:rPr lang="fr-FR" sz="1500" dirty="0"/>
              <a:t>D</a:t>
            </a:r>
            <a:r>
              <a:rPr lang="fr-FR" sz="1500" dirty="0" smtClean="0"/>
              <a:t>éléguer </a:t>
            </a:r>
            <a:r>
              <a:rPr lang="fr-FR" sz="1500" dirty="0"/>
              <a:t>la gestion des moyens destinés </a:t>
            </a:r>
            <a:r>
              <a:rPr lang="fr-FR" sz="1500" dirty="0" smtClean="0"/>
              <a:t>à ces </a:t>
            </a:r>
            <a:r>
              <a:rPr lang="fr-FR" sz="1500" dirty="0"/>
              <a:t>acteurs aux </a:t>
            </a:r>
            <a:r>
              <a:rPr lang="fr-FR" sz="1500" dirty="0" smtClean="0"/>
              <a:t>CT et </a:t>
            </a:r>
            <a:r>
              <a:rPr lang="fr-FR" sz="1500" dirty="0"/>
              <a:t>aux structures de l’ESS actives dans le financement et </a:t>
            </a:r>
            <a:r>
              <a:rPr lang="fr-FR" sz="1500" dirty="0" smtClean="0"/>
              <a:t>l’accompagnement</a:t>
            </a:r>
          </a:p>
          <a:p>
            <a:pPr marL="358775" indent="-271463" algn="just">
              <a:lnSpc>
                <a:spcPct val="100000"/>
              </a:lnSpc>
              <a:spcBef>
                <a:spcPts val="0"/>
              </a:spcBef>
              <a:buFont typeface="Wingdings" panose="05000000000000000000" pitchFamily="2" charset="2"/>
              <a:buChar char="Ø"/>
              <a:defRPr/>
            </a:pPr>
            <a:r>
              <a:rPr lang="fr-FR" sz="1500" dirty="0" smtClean="0"/>
              <a:t>Renforcer l’appui aux CT dans leur rôle d’accélérateur du développement local à travers des subventions et l’allocation de certaines ressources fiscales </a:t>
            </a:r>
            <a:endParaRPr lang="fr-FR" sz="1500" dirty="0"/>
          </a:p>
          <a:p>
            <a:pPr lvl="0" algn="just">
              <a:buFont typeface="Wingdings" panose="05000000000000000000" pitchFamily="2" charset="2"/>
              <a:buChar char="q"/>
              <a:defRPr/>
            </a:pPr>
            <a:r>
              <a:rPr lang="fr-FR" sz="1600" dirty="0" smtClean="0"/>
              <a:t>Limites au niveau du cadre juridique et réglementaire</a:t>
            </a:r>
          </a:p>
          <a:p>
            <a:pPr marL="0" indent="0" algn="just">
              <a:lnSpc>
                <a:spcPct val="100000"/>
              </a:lnSpc>
              <a:spcBef>
                <a:spcPts val="0"/>
              </a:spcBef>
              <a:buNone/>
              <a:defRPr/>
            </a:pPr>
            <a:r>
              <a:rPr lang="fr-FR" sz="1200" i="1" dirty="0"/>
              <a:t>Recommandations</a:t>
            </a:r>
            <a:r>
              <a:rPr lang="fr-FR" sz="1200" i="1" dirty="0" smtClean="0"/>
              <a:t>:</a:t>
            </a:r>
            <a:endParaRPr lang="fr-FR" sz="1400" dirty="0" smtClean="0"/>
          </a:p>
          <a:p>
            <a:pPr marL="358775" indent="-271463" algn="just">
              <a:lnSpc>
                <a:spcPct val="100000"/>
              </a:lnSpc>
              <a:spcBef>
                <a:spcPts val="0"/>
              </a:spcBef>
              <a:buFont typeface="Wingdings" panose="05000000000000000000" pitchFamily="2" charset="2"/>
              <a:buChar char="Ø"/>
              <a:defRPr/>
            </a:pPr>
            <a:r>
              <a:rPr lang="fr-FR" sz="1500" dirty="0"/>
              <a:t>Finalisation de la loi d’orientation de </a:t>
            </a:r>
            <a:r>
              <a:rPr lang="fr-FR" sz="1500" dirty="0" smtClean="0"/>
              <a:t>l’ESS, </a:t>
            </a:r>
            <a:r>
              <a:rPr lang="fr-FR" sz="1500" dirty="0"/>
              <a:t>avec définition claire du statut des entreprises de l’ESS (labellisation)</a:t>
            </a:r>
          </a:p>
          <a:p>
            <a:pPr marL="358775" indent="-271463" algn="just">
              <a:lnSpc>
                <a:spcPct val="100000"/>
              </a:lnSpc>
              <a:spcBef>
                <a:spcPts val="0"/>
              </a:spcBef>
              <a:buFont typeface="Wingdings" panose="05000000000000000000" pitchFamily="2" charset="2"/>
              <a:buChar char="Ø"/>
              <a:defRPr/>
            </a:pPr>
            <a:r>
              <a:rPr lang="fr-FR" sz="1500" dirty="0"/>
              <a:t>Mise en place d’un cadre juridique et règlementaire pour permettre des formes de financements alternatifs et innovants</a:t>
            </a:r>
            <a:r>
              <a:rPr lang="fr-FR" sz="1600" dirty="0" smtClean="0"/>
              <a:t> </a:t>
            </a:r>
            <a:r>
              <a:rPr lang="fr-FR" sz="1400" dirty="0" smtClean="0"/>
              <a:t>(financement participatif, actionnariat populaire, finance digitale, finance verte, finance islamique…)</a:t>
            </a:r>
          </a:p>
          <a:p>
            <a:pPr lvl="0" algn="just">
              <a:lnSpc>
                <a:spcPct val="100000"/>
              </a:lnSpc>
              <a:buFont typeface="Wingdings" panose="05000000000000000000" pitchFamily="2" charset="2"/>
              <a:buChar char="q"/>
              <a:defRPr/>
            </a:pPr>
            <a:r>
              <a:rPr lang="fr-FR" sz="1600" dirty="0" smtClean="0"/>
              <a:t>Disparité des interventions des structures de l’Etat et des partenaires en matière d’encadrement et de financement des micro, petites et moyennes entreprises</a:t>
            </a:r>
          </a:p>
          <a:p>
            <a:pPr marL="0" indent="0" algn="just">
              <a:lnSpc>
                <a:spcPct val="100000"/>
              </a:lnSpc>
              <a:spcBef>
                <a:spcPts val="0"/>
              </a:spcBef>
              <a:buNone/>
              <a:defRPr/>
            </a:pPr>
            <a:r>
              <a:rPr lang="fr-FR" sz="1200" i="1" dirty="0"/>
              <a:t>Recommandations</a:t>
            </a:r>
            <a:r>
              <a:rPr lang="fr-FR" sz="1200" i="1" dirty="0" smtClean="0"/>
              <a:t>:</a:t>
            </a:r>
            <a:endParaRPr lang="fr-FR" sz="1600" dirty="0" smtClean="0"/>
          </a:p>
          <a:p>
            <a:pPr marL="358775" lvl="0" indent="-271463" algn="just">
              <a:lnSpc>
                <a:spcPct val="100000"/>
              </a:lnSpc>
              <a:spcBef>
                <a:spcPts val="0"/>
              </a:spcBef>
              <a:buFont typeface="Wingdings" panose="05000000000000000000" pitchFamily="2" charset="2"/>
              <a:buChar char="Ø"/>
              <a:defRPr/>
            </a:pPr>
            <a:r>
              <a:rPr lang="fr-FR" sz="1500" dirty="0"/>
              <a:t>Regrouper les structures publiques d’encadrement et de financement </a:t>
            </a:r>
          </a:p>
          <a:p>
            <a:pPr marL="358775" lvl="0" indent="-271463" algn="just">
              <a:lnSpc>
                <a:spcPct val="100000"/>
              </a:lnSpc>
              <a:spcBef>
                <a:spcPts val="0"/>
              </a:spcBef>
              <a:buFont typeface="Wingdings" panose="05000000000000000000" pitchFamily="2" charset="2"/>
              <a:buChar char="Ø"/>
              <a:defRPr/>
            </a:pPr>
            <a:r>
              <a:rPr lang="fr-FR" sz="1500" dirty="0"/>
              <a:t>Mettre en place des </a:t>
            </a:r>
            <a:r>
              <a:rPr lang="fr-FR" sz="1500" dirty="0" smtClean="0"/>
              <a:t>cadres </a:t>
            </a:r>
            <a:r>
              <a:rPr lang="fr-FR" sz="1500" dirty="0"/>
              <a:t>d’échanges et de concertation impliquant l’Etat, les CT, les structures de financement et les acteurs de l’ESS </a:t>
            </a:r>
          </a:p>
          <a:p>
            <a:pPr marL="358775" lvl="0" indent="-271463" algn="just">
              <a:lnSpc>
                <a:spcPct val="100000"/>
              </a:lnSpc>
              <a:spcBef>
                <a:spcPts val="0"/>
              </a:spcBef>
              <a:buFont typeface="Wingdings" panose="05000000000000000000" pitchFamily="2" charset="2"/>
              <a:buChar char="Ø"/>
              <a:defRPr/>
            </a:pPr>
            <a:r>
              <a:rPr lang="fr-FR" sz="1500" dirty="0"/>
              <a:t>Placer </a:t>
            </a:r>
            <a:r>
              <a:rPr lang="fr-FR" sz="1500" dirty="0" smtClean="0"/>
              <a:t>les Collectivités Territoriale au cœur des stratégies d’accompagnement et de financement des entreprises locales</a:t>
            </a:r>
          </a:p>
          <a:p>
            <a:pPr marL="0" lvl="0" indent="0" algn="just">
              <a:buNone/>
              <a:defRPr/>
            </a:pPr>
            <a:r>
              <a:rPr lang="fr-FR" sz="1400" i="1" dirty="0" smtClean="0"/>
              <a:t>Autres recommandations: </a:t>
            </a:r>
          </a:p>
          <a:p>
            <a:pPr lvl="0" algn="just">
              <a:spcBef>
                <a:spcPts val="0"/>
              </a:spcBef>
              <a:buFontTx/>
              <a:buChar char="-"/>
              <a:defRPr/>
            </a:pPr>
            <a:r>
              <a:rPr lang="fr-FR" sz="1400" dirty="0" smtClean="0"/>
              <a:t>Créer les conditions pour faciliter l’accès </a:t>
            </a:r>
            <a:r>
              <a:rPr lang="fr-FR" sz="1400" dirty="0"/>
              <a:t>aux marchés publics </a:t>
            </a:r>
            <a:r>
              <a:rPr lang="fr-FR" sz="1400" dirty="0" smtClean="0"/>
              <a:t>pour les acteurs de l’ESS</a:t>
            </a:r>
          </a:p>
          <a:p>
            <a:pPr algn="just">
              <a:spcBef>
                <a:spcPts val="0"/>
              </a:spcBef>
              <a:buFontTx/>
              <a:buChar char="-"/>
            </a:pPr>
            <a:r>
              <a:rPr lang="fr-FR" sz="1400" dirty="0" smtClean="0"/>
              <a:t>Encourager les investissements dans l’ESS (avantages fiscaux, facilités de financements…)</a:t>
            </a:r>
          </a:p>
          <a:p>
            <a:pPr algn="just">
              <a:spcBef>
                <a:spcPts val="0"/>
              </a:spcBef>
              <a:buFontTx/>
              <a:buChar char="-"/>
            </a:pPr>
            <a:r>
              <a:rPr lang="fr-FR" sz="1400" dirty="0" smtClean="0"/>
              <a:t>Avoir une approche </a:t>
            </a:r>
            <a:r>
              <a:rPr lang="fr-FR" sz="1400" i="1" dirty="0" smtClean="0"/>
              <a:t>chaînes de valeur </a:t>
            </a:r>
          </a:p>
          <a:p>
            <a:pPr algn="just">
              <a:spcBef>
                <a:spcPts val="0"/>
              </a:spcBef>
              <a:buFontTx/>
              <a:buChar char="-"/>
            </a:pPr>
            <a:r>
              <a:rPr lang="fr-FR" sz="1400" dirty="0" smtClean="0"/>
              <a:t>Encourager la production et la consommation locale </a:t>
            </a:r>
          </a:p>
          <a:p>
            <a:pPr>
              <a:spcBef>
                <a:spcPts val="0"/>
              </a:spcBef>
              <a:buFontTx/>
              <a:buChar char="-"/>
            </a:pPr>
            <a:r>
              <a:rPr lang="fr-FR" sz="1400" dirty="0" smtClean="0"/>
              <a:t>Encourager la digitalisation </a:t>
            </a:r>
          </a:p>
          <a:p>
            <a:pPr>
              <a:spcBef>
                <a:spcPts val="0"/>
              </a:spcBef>
              <a:buFontTx/>
              <a:buChar char="-"/>
            </a:pPr>
            <a:endParaRPr lang="fr-FR" sz="1600" dirty="0" smtClean="0"/>
          </a:p>
          <a:p>
            <a:pPr marL="0" lvl="0" indent="0" algn="just">
              <a:buNone/>
              <a:defRPr/>
            </a:pPr>
            <a:endParaRPr lang="fr-FR" sz="1600" dirty="0"/>
          </a:p>
        </p:txBody>
      </p:sp>
    </p:spTree>
    <p:extLst>
      <p:ext uri="{BB962C8B-B14F-4D97-AF65-F5344CB8AC3E}">
        <p14:creationId xmlns:p14="http://schemas.microsoft.com/office/powerpoint/2010/main" val="13537870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159696"/>
          </a:xfrm>
        </p:spPr>
        <p:txBody>
          <a:bodyPr>
            <a:noAutofit/>
          </a:bodyPr>
          <a:lstStyle/>
          <a:p>
            <a:pPr lvl="0" algn="ctr">
              <a:defRPr/>
            </a:pPr>
            <a:r>
              <a:rPr lang="fr-FR" altLang="ko-KR" sz="3600" b="1" dirty="0" smtClean="0">
                <a:solidFill>
                  <a:srgbClr val="4666B1"/>
                </a:solidFill>
              </a:rPr>
              <a:t>Le pouvoir de la communauté: </a:t>
            </a:r>
            <a:r>
              <a:rPr lang="en-US" altLang="ko-KR" sz="3600" b="1" dirty="0" err="1" smtClean="0">
                <a:solidFill>
                  <a:srgbClr val="4666B1"/>
                </a:solidFill>
              </a:rPr>
              <a:t>ess</a:t>
            </a:r>
            <a:r>
              <a:rPr lang="en-US" altLang="ko-KR" sz="3600" b="1" dirty="0" smtClean="0">
                <a:solidFill>
                  <a:srgbClr val="4666B1"/>
                </a:solidFill>
              </a:rPr>
              <a:t> et </a:t>
            </a:r>
            <a:r>
              <a:rPr lang="en-US" altLang="ko-KR" sz="3600" b="1" dirty="0" err="1" smtClean="0">
                <a:solidFill>
                  <a:srgbClr val="4666B1"/>
                </a:solidFill>
              </a:rPr>
              <a:t>systèmes</a:t>
            </a:r>
            <a:r>
              <a:rPr lang="en-US" altLang="ko-KR" sz="3600" b="1" dirty="0" smtClean="0">
                <a:solidFill>
                  <a:srgbClr val="4666B1"/>
                </a:solidFill>
              </a:rPr>
              <a:t> financiers pour </a:t>
            </a:r>
            <a:r>
              <a:rPr lang="en-US" altLang="ko-KR" sz="3600" b="1" dirty="0" err="1" smtClean="0">
                <a:solidFill>
                  <a:srgbClr val="4666B1"/>
                </a:solidFill>
              </a:rPr>
              <a:t>lutter</a:t>
            </a:r>
            <a:r>
              <a:rPr lang="en-US" altLang="ko-KR" sz="3600" b="1" dirty="0" smtClean="0">
                <a:solidFill>
                  <a:srgbClr val="4666B1"/>
                </a:solidFill>
              </a:rPr>
              <a:t> </a:t>
            </a:r>
            <a:r>
              <a:rPr lang="en-US" altLang="ko-KR" sz="3600" b="1" dirty="0" err="1" smtClean="0">
                <a:solidFill>
                  <a:srgbClr val="4666B1"/>
                </a:solidFill>
              </a:rPr>
              <a:t>contre</a:t>
            </a:r>
            <a:r>
              <a:rPr lang="en-US" altLang="ko-KR" sz="3600" b="1" dirty="0" smtClean="0">
                <a:solidFill>
                  <a:srgbClr val="4666B1"/>
                </a:solidFill>
              </a:rPr>
              <a:t> la </a:t>
            </a:r>
            <a:r>
              <a:rPr lang="en-US" altLang="ko-KR" sz="3600" b="1" dirty="0" err="1" smtClean="0">
                <a:solidFill>
                  <a:srgbClr val="4666B1"/>
                </a:solidFill>
              </a:rPr>
              <a:t>crise</a:t>
            </a:r>
            <a:r>
              <a:rPr lang="en-US" altLang="ko-KR" sz="3600" b="1" dirty="0" smtClean="0">
                <a:solidFill>
                  <a:srgbClr val="4666B1"/>
                </a:solidFill>
              </a:rPr>
              <a:t> du covid-19</a:t>
            </a:r>
            <a:endParaRPr lang="en-US" altLang="ko-KR" sz="3600" b="1" dirty="0">
              <a:solidFill>
                <a:srgbClr val="4666B1"/>
              </a:solidFill>
            </a:endParaRPr>
          </a:p>
        </p:txBody>
      </p:sp>
      <p:sp>
        <p:nvSpPr>
          <p:cNvPr id="8" name="Title 1"/>
          <p:cNvSpPr txBox="1">
            <a:spLocks/>
          </p:cNvSpPr>
          <p:nvPr/>
        </p:nvSpPr>
        <p:spPr>
          <a:xfrm>
            <a:off x="5323665" y="2283898"/>
            <a:ext cx="6173491" cy="36834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just">
              <a:defRPr/>
            </a:pPr>
            <a:endParaRPr lang="fr-FR" altLang="ko-KR" sz="2500" b="1" dirty="0" smtClean="0">
              <a:solidFill>
                <a:schemeClr val="tx1"/>
              </a:solidFill>
            </a:endParaRPr>
          </a:p>
          <a:p>
            <a:pPr algn="ctr">
              <a:defRPr/>
            </a:pPr>
            <a:r>
              <a:rPr lang="fr-FR" altLang="ko-KR" sz="3200" b="1" dirty="0" smtClean="0">
                <a:solidFill>
                  <a:schemeClr val="tx1"/>
                </a:solidFill>
              </a:rPr>
              <a:t>Philippe Guichandut</a:t>
            </a:r>
          </a:p>
          <a:p>
            <a:pPr algn="ctr">
              <a:defRPr/>
            </a:pPr>
            <a:endParaRPr lang="fr-FR" altLang="ko-KR" sz="3000" b="1" dirty="0">
              <a:solidFill>
                <a:schemeClr val="tx1"/>
              </a:solidFill>
            </a:endParaRPr>
          </a:p>
          <a:p>
            <a:pPr algn="ctr">
              <a:defRPr/>
            </a:pPr>
            <a:r>
              <a:rPr lang="fr-FR" altLang="ko-KR" sz="3000" b="1" dirty="0" smtClean="0">
                <a:solidFill>
                  <a:schemeClr val="tx1"/>
                </a:solidFill>
              </a:rPr>
              <a:t>Directeur </a:t>
            </a:r>
            <a:r>
              <a:rPr lang="fr-FR" altLang="ko-KR" sz="3000" b="1" dirty="0">
                <a:solidFill>
                  <a:schemeClr val="tx1"/>
                </a:solidFill>
              </a:rPr>
              <a:t>Développement de la Finance </a:t>
            </a:r>
            <a:r>
              <a:rPr lang="fr-FR" altLang="ko-KR" sz="3000" b="1" dirty="0" smtClean="0">
                <a:solidFill>
                  <a:schemeClr val="tx1"/>
                </a:solidFill>
              </a:rPr>
              <a:t>Inclusive</a:t>
            </a:r>
          </a:p>
          <a:p>
            <a:pPr algn="ctr">
              <a:defRPr/>
            </a:pPr>
            <a:endParaRPr lang="fr-FR" altLang="ko-KR" sz="3000" b="1" dirty="0">
              <a:solidFill>
                <a:schemeClr val="tx1"/>
              </a:solidFill>
            </a:endParaRPr>
          </a:p>
          <a:p>
            <a:pPr algn="ctr">
              <a:defRPr/>
            </a:pPr>
            <a:r>
              <a:rPr lang="fr-FR" altLang="ko-KR" sz="3000" b="1" dirty="0" smtClean="0">
                <a:solidFill>
                  <a:schemeClr val="tx1"/>
                </a:solidFill>
              </a:rPr>
              <a:t>Fondation </a:t>
            </a:r>
            <a:r>
              <a:rPr lang="fr-FR" altLang="ko-KR" sz="3000" b="1" dirty="0">
                <a:solidFill>
                  <a:schemeClr val="tx1"/>
                </a:solidFill>
              </a:rPr>
              <a:t>Grameen Crédit Agricole</a:t>
            </a:r>
          </a:p>
          <a:p>
            <a:pPr algn="ctr">
              <a:defRPr/>
            </a:pPr>
            <a:endParaRPr lang="fr-FR" altLang="ko-KR" sz="2500" b="1" dirty="0" smtClean="0">
              <a:solidFill>
                <a:schemeClr val="tx1"/>
              </a:solidFill>
            </a:endParaRPr>
          </a:p>
          <a:p>
            <a:pPr algn="ctr">
              <a:defRPr/>
            </a:pPr>
            <a:endParaRPr lang="fr-FR" altLang="ko-KR" sz="2500" b="1" dirty="0" smtClean="0">
              <a:solidFill>
                <a:schemeClr val="tx1"/>
              </a:solidFill>
            </a:endParaRPr>
          </a:p>
        </p:txBody>
      </p:sp>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059" y="5416319"/>
            <a:ext cx="3083035" cy="851987"/>
          </a:xfrm>
          <a:prstGeom prst="rect">
            <a:avLst/>
          </a:prstGeom>
        </p:spPr>
      </p:pic>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815" y="2283898"/>
            <a:ext cx="2809524" cy="2809524"/>
          </a:xfrm>
          <a:prstGeom prst="rect">
            <a:avLst/>
          </a:prstGeom>
          <a:effectLst>
            <a:outerShdw blurRad="50800" dist="38100" dir="2700000" algn="tl" rotWithShape="0">
              <a:srgbClr val="4666B1">
                <a:alpha val="40000"/>
              </a:srgbClr>
            </a:outerShdw>
          </a:effectLst>
        </p:spPr>
      </p:pic>
    </p:spTree>
    <p:extLst>
      <p:ext uri="{BB962C8B-B14F-4D97-AF65-F5344CB8AC3E}">
        <p14:creationId xmlns:p14="http://schemas.microsoft.com/office/powerpoint/2010/main" val="181587773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C6BA94-A015-48DC-9739-DAAE7DB1D116}"/>
              </a:ext>
            </a:extLst>
          </p:cNvPr>
          <p:cNvSpPr>
            <a:spLocks noGrp="1"/>
          </p:cNvSpPr>
          <p:nvPr>
            <p:ph type="title"/>
          </p:nvPr>
        </p:nvSpPr>
        <p:spPr>
          <a:xfrm>
            <a:off x="1251678" y="382385"/>
            <a:ext cx="10178322" cy="640503"/>
          </a:xfrm>
        </p:spPr>
        <p:txBody>
          <a:bodyPr>
            <a:noAutofit/>
          </a:bodyPr>
          <a:lstStyle/>
          <a:p>
            <a:r>
              <a:rPr lang="en-US" sz="3600" dirty="0" err="1" smtClean="0">
                <a:solidFill>
                  <a:srgbClr val="4666B1"/>
                </a:solidFill>
              </a:rPr>
              <a:t>Modératrice</a:t>
            </a: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endParaRPr lang="en-US" sz="3600" dirty="0"/>
          </a:p>
        </p:txBody>
      </p:sp>
      <p:sp>
        <p:nvSpPr>
          <p:cNvPr id="7" name="Title 1">
            <a:extLst>
              <a:ext uri="{FF2B5EF4-FFF2-40B4-BE49-F238E27FC236}">
                <a16:creationId xmlns:a16="http://schemas.microsoft.com/office/drawing/2014/main" xmlns="" id="{F4C6BA94-A015-48DC-9739-DAAE7DB1D116}"/>
              </a:ext>
            </a:extLst>
          </p:cNvPr>
          <p:cNvSpPr txBox="1">
            <a:spLocks/>
          </p:cNvSpPr>
          <p:nvPr/>
        </p:nvSpPr>
        <p:spPr>
          <a:xfrm>
            <a:off x="5997844" y="1569118"/>
            <a:ext cx="5429574" cy="110804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3600" dirty="0" smtClean="0">
                <a:solidFill>
                  <a:schemeClr val="tx1"/>
                </a:solidFill>
              </a:rPr>
              <a:t>Laurence </a:t>
            </a:r>
            <a:r>
              <a:rPr lang="en-US" sz="3600" dirty="0" err="1" smtClean="0">
                <a:solidFill>
                  <a:schemeClr val="tx1"/>
                </a:solidFill>
              </a:rPr>
              <a:t>Kwark</a:t>
            </a:r>
            <a:endParaRPr lang="en-US" sz="3600" dirty="0" smtClean="0">
              <a:solidFill>
                <a:schemeClr val="tx1"/>
              </a:solidFill>
            </a:endParaRPr>
          </a:p>
          <a:p>
            <a:endParaRPr lang="en-US" sz="3600" dirty="0">
              <a:solidFill>
                <a:schemeClr val="tx1"/>
              </a:solidFill>
            </a:endParaRPr>
          </a:p>
          <a:p>
            <a:r>
              <a:rPr lang="en-US" sz="3600" dirty="0" err="1" smtClean="0">
                <a:solidFill>
                  <a:schemeClr val="tx1"/>
                </a:solidFill>
              </a:rPr>
              <a:t>secrétaire</a:t>
            </a:r>
            <a:r>
              <a:rPr lang="en-US" sz="3600" dirty="0" smtClean="0">
                <a:solidFill>
                  <a:schemeClr val="tx1"/>
                </a:solidFill>
              </a:rPr>
              <a:t> </a:t>
            </a:r>
            <a:r>
              <a:rPr lang="en-US" sz="3600" dirty="0" err="1" smtClean="0">
                <a:solidFill>
                  <a:schemeClr val="tx1"/>
                </a:solidFill>
              </a:rPr>
              <a:t>générale</a:t>
            </a:r>
            <a:endParaRPr lang="en-US" sz="3600" dirty="0" smtClean="0">
              <a:solidFill>
                <a:schemeClr val="tx1"/>
              </a:solidFill>
            </a:endParaRPr>
          </a:p>
          <a:p>
            <a:endParaRPr lang="en-US" sz="3600" dirty="0" smtClean="0">
              <a:solidFill>
                <a:schemeClr val="tx1"/>
              </a:solidFill>
            </a:endParaRPr>
          </a:p>
          <a:p>
            <a:r>
              <a:rPr lang="en-US" sz="3600" dirty="0" smtClean="0">
                <a:solidFill>
                  <a:schemeClr val="tx1"/>
                </a:solidFill>
              </a:rPr>
              <a:t>forum </a:t>
            </a:r>
            <a:r>
              <a:rPr lang="en-US" sz="3600" dirty="0" err="1" smtClean="0">
                <a:solidFill>
                  <a:schemeClr val="tx1"/>
                </a:solidFill>
              </a:rPr>
              <a:t>mondial</a:t>
            </a:r>
            <a:r>
              <a:rPr lang="en-US" sz="3600" dirty="0" smtClean="0">
                <a:solidFill>
                  <a:schemeClr val="tx1"/>
                </a:solidFill>
              </a:rPr>
              <a:t> de </a:t>
            </a:r>
            <a:r>
              <a:rPr lang="en-US" sz="3600" dirty="0" err="1" smtClean="0">
                <a:solidFill>
                  <a:schemeClr val="tx1"/>
                </a:solidFill>
              </a:rPr>
              <a:t>l’économie</a:t>
            </a:r>
            <a:r>
              <a:rPr lang="en-US" sz="3600" dirty="0" smtClean="0">
                <a:solidFill>
                  <a:schemeClr val="tx1"/>
                </a:solidFill>
              </a:rPr>
              <a:t> </a:t>
            </a:r>
            <a:r>
              <a:rPr lang="en-US" sz="3600" dirty="0" err="1" smtClean="0">
                <a:solidFill>
                  <a:schemeClr val="tx1"/>
                </a:solidFill>
              </a:rPr>
              <a:t>sociale</a:t>
            </a:r>
            <a:r>
              <a:rPr lang="en-US" sz="3600" dirty="0" smtClean="0">
                <a:solidFill>
                  <a:schemeClr val="tx1"/>
                </a:solidFill>
              </a:rPr>
              <a:t> (</a:t>
            </a:r>
            <a:r>
              <a:rPr lang="en-US" sz="3600" dirty="0" err="1" smtClean="0">
                <a:solidFill>
                  <a:schemeClr val="tx1"/>
                </a:solidFill>
              </a:rPr>
              <a:t>gsef</a:t>
            </a:r>
            <a:r>
              <a:rPr lang="en-US" sz="3600" dirty="0" smtClean="0">
                <a:solidFill>
                  <a:schemeClr val="tx1"/>
                </a:solidFill>
              </a:rPr>
              <a:t>)</a:t>
            </a:r>
            <a:r>
              <a:rPr lang="en-US" sz="3600" dirty="0" smtClean="0"/>
              <a:t/>
            </a:r>
            <a:br>
              <a:rPr lang="en-US" sz="3600" dirty="0" smtClean="0"/>
            </a:br>
            <a:endParaRPr lang="en-US" sz="3600" dirty="0"/>
          </a:p>
        </p:txBody>
      </p:sp>
      <p:pic>
        <p:nvPicPr>
          <p:cNvPr id="4" name="그림 3"/>
          <p:cNvPicPr>
            <a:picLocks noChangeAspect="1"/>
          </p:cNvPicPr>
          <p:nvPr/>
        </p:nvPicPr>
        <p:blipFill rotWithShape="1">
          <a:blip r:embed="rId2">
            <a:extLst>
              <a:ext uri="{28A0092B-C50C-407E-A947-70E740481C1C}">
                <a14:useLocalDpi xmlns:a14="http://schemas.microsoft.com/office/drawing/2010/main" val="0"/>
              </a:ext>
            </a:extLst>
          </a:blip>
          <a:srcRect l="15546" t="15028" r="15598" b="5043"/>
          <a:stretch/>
        </p:blipFill>
        <p:spPr>
          <a:xfrm>
            <a:off x="1326586" y="1569118"/>
            <a:ext cx="4192292" cy="3649852"/>
          </a:xfrm>
          <a:prstGeom prst="rect">
            <a:avLst/>
          </a:prstGeom>
          <a:ln>
            <a:solidFill>
              <a:schemeClr val="tx1"/>
            </a:solidFill>
          </a:ln>
          <a:effectLst>
            <a:outerShdw blurRad="50800" dist="38100" dir="2700000" algn="tl" rotWithShape="0">
              <a:schemeClr val="tx2">
                <a:alpha val="40000"/>
              </a:schemeClr>
            </a:outerShdw>
          </a:effectLst>
        </p:spPr>
      </p:pic>
    </p:spTree>
    <p:extLst>
      <p:ext uri="{BB962C8B-B14F-4D97-AF65-F5344CB8AC3E}">
        <p14:creationId xmlns:p14="http://schemas.microsoft.com/office/powerpoint/2010/main" val="33295404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CD13D2C4-E84A-4C3D-86EE-B2616C8B9579}"/>
              </a:ext>
            </a:extLst>
          </p:cNvPr>
          <p:cNvSpPr>
            <a:spLocks noGrp="1"/>
          </p:cNvSpPr>
          <p:nvPr>
            <p:ph type="title"/>
          </p:nvPr>
        </p:nvSpPr>
        <p:spPr>
          <a:xfrm>
            <a:off x="1146874" y="374636"/>
            <a:ext cx="10298624" cy="1492132"/>
          </a:xfrm>
        </p:spPr>
        <p:txBody>
          <a:bodyPr>
            <a:noAutofit/>
          </a:bodyPr>
          <a:lstStyle/>
          <a:p>
            <a:pPr algn="ctr"/>
            <a:r>
              <a:rPr lang="fr-FR" sz="4200" dirty="0" smtClean="0">
                <a:solidFill>
                  <a:schemeClr val="tx1"/>
                </a:solidFill>
              </a:rPr>
              <a:t>La fondation en quelques chiffres</a:t>
            </a:r>
            <a:endParaRPr lang="en-US" sz="4200" dirty="0">
              <a:solidFill>
                <a:schemeClr val="tx1"/>
              </a:solidFill>
            </a:endParaRPr>
          </a:p>
        </p:txBody>
      </p:sp>
      <p:sp>
        <p:nvSpPr>
          <p:cNvPr id="7" name="Content Placeholder 6">
            <a:extLst>
              <a:ext uri="{FF2B5EF4-FFF2-40B4-BE49-F238E27FC236}">
                <a16:creationId xmlns="" xmlns:a16="http://schemas.microsoft.com/office/drawing/2014/main" id="{FFB7EAE7-6E26-4471-AD30-0892F0C3973C}"/>
              </a:ext>
            </a:extLst>
          </p:cNvPr>
          <p:cNvSpPr>
            <a:spLocks noGrp="1"/>
          </p:cNvSpPr>
          <p:nvPr>
            <p:ph idx="1"/>
          </p:nvPr>
        </p:nvSpPr>
        <p:spPr>
          <a:xfrm>
            <a:off x="1251678" y="2053526"/>
            <a:ext cx="10178322" cy="4037307"/>
          </a:xfrm>
        </p:spPr>
        <p:txBody>
          <a:bodyPr>
            <a:noAutofit/>
          </a:bodyPr>
          <a:lstStyle/>
          <a:p>
            <a:pPr marL="0" lvl="0" indent="0" algn="just">
              <a:buNone/>
              <a:defRPr/>
            </a:pPr>
            <a:r>
              <a:rPr lang="fr-FR" sz="1600" dirty="0" smtClean="0"/>
              <a:t>(éléments à ajouter)</a:t>
            </a:r>
            <a:endParaRPr lang="fr-FR" sz="1600" dirty="0"/>
          </a:p>
        </p:txBody>
      </p:sp>
      <p:pic>
        <p:nvPicPr>
          <p:cNvPr id="5" name="Image 4"/>
          <p:cNvPicPr>
            <a:picLocks noChangeAspect="1"/>
          </p:cNvPicPr>
          <p:nvPr/>
        </p:nvPicPr>
        <p:blipFill>
          <a:blip r:embed="rId2"/>
          <a:stretch>
            <a:fillRect/>
          </a:stretch>
        </p:blipFill>
        <p:spPr>
          <a:xfrm>
            <a:off x="1363850" y="-1870"/>
            <a:ext cx="10503721" cy="6705206"/>
          </a:xfrm>
          <a:prstGeom prst="rect">
            <a:avLst/>
          </a:prstGeom>
        </p:spPr>
      </p:pic>
    </p:spTree>
    <p:extLst>
      <p:ext uri="{BB962C8B-B14F-4D97-AF65-F5344CB8AC3E}">
        <p14:creationId xmlns:p14="http://schemas.microsoft.com/office/powerpoint/2010/main" val="1787133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46874" y="374636"/>
            <a:ext cx="10298624" cy="1492132"/>
          </a:xfrm>
        </p:spPr>
        <p:txBody>
          <a:bodyPr>
            <a:noAutofit/>
          </a:bodyPr>
          <a:lstStyle/>
          <a:p>
            <a:pPr algn="ctr"/>
            <a:r>
              <a:rPr lang="fr-FR" sz="4200" dirty="0" smtClean="0">
                <a:solidFill>
                  <a:schemeClr val="tx1"/>
                </a:solidFill>
              </a:rPr>
              <a:t>IMPACT SOCIAL De la Fondation</a:t>
            </a:r>
            <a:endParaRPr lang="en-US" sz="4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51678" y="2053526"/>
            <a:ext cx="10178322" cy="4037307"/>
          </a:xfrm>
        </p:spPr>
        <p:txBody>
          <a:bodyPr>
            <a:noAutofit/>
          </a:bodyPr>
          <a:lstStyle/>
          <a:p>
            <a:pPr marL="0" lvl="0" indent="0" algn="just">
              <a:buNone/>
              <a:defRPr/>
            </a:pPr>
            <a:r>
              <a:rPr lang="fr-FR" sz="1600" dirty="0" smtClean="0"/>
              <a:t>(éléments à ajouter)</a:t>
            </a:r>
            <a:endParaRPr lang="fr-FR" sz="1600"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60" y="1170119"/>
            <a:ext cx="10401709" cy="5200855"/>
          </a:xfrm>
          <a:prstGeom prst="rect">
            <a:avLst/>
          </a:prstGeom>
        </p:spPr>
      </p:pic>
    </p:spTree>
    <p:extLst>
      <p:ext uri="{BB962C8B-B14F-4D97-AF65-F5344CB8AC3E}">
        <p14:creationId xmlns:p14="http://schemas.microsoft.com/office/powerpoint/2010/main" val="631566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09928" y="0"/>
            <a:ext cx="10298624" cy="1130891"/>
          </a:xfrm>
        </p:spPr>
        <p:txBody>
          <a:bodyPr>
            <a:noAutofit/>
          </a:bodyPr>
          <a:lstStyle/>
          <a:p>
            <a:pPr algn="ctr"/>
            <a:r>
              <a:rPr lang="fr-FR" sz="4200" dirty="0" smtClean="0">
                <a:solidFill>
                  <a:schemeClr val="tx1"/>
                </a:solidFill>
              </a:rPr>
              <a:t>L’impact de la crise </a:t>
            </a:r>
            <a:r>
              <a:rPr lang="fr-FR" sz="4200" dirty="0" err="1" smtClean="0">
                <a:solidFill>
                  <a:schemeClr val="tx1"/>
                </a:solidFill>
              </a:rPr>
              <a:t>covid</a:t>
            </a:r>
            <a:r>
              <a:rPr lang="fr-FR" sz="4200" dirty="0" smtClean="0">
                <a:solidFill>
                  <a:schemeClr val="tx1"/>
                </a:solidFill>
              </a:rPr>
              <a:t> 19 sur nos partenaires</a:t>
            </a:r>
            <a:endParaRPr lang="en-US" sz="4200" dirty="0">
              <a:solidFill>
                <a:schemeClr val="tx1"/>
              </a:solidFill>
            </a:endParaRPr>
          </a:p>
        </p:txBody>
      </p:sp>
      <p:graphicFrame>
        <p:nvGraphicFramePr>
          <p:cNvPr id="4" name="Graphique 3"/>
          <p:cNvGraphicFramePr>
            <a:graphicFrameLocks/>
          </p:cNvGraphicFramePr>
          <p:nvPr>
            <p:extLst>
              <p:ext uri="{D42A27DB-BD31-4B8C-83A1-F6EECF244321}">
                <p14:modId xmlns:p14="http://schemas.microsoft.com/office/powerpoint/2010/main" val="1201681527"/>
              </p:ext>
            </p:extLst>
          </p:nvPr>
        </p:nvGraphicFramePr>
        <p:xfrm>
          <a:off x="934437" y="1175422"/>
          <a:ext cx="4849956" cy="304698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5852292" y="1175422"/>
            <a:ext cx="5953576" cy="2308324"/>
          </a:xfrm>
          <a:prstGeom prst="rect">
            <a:avLst/>
          </a:prstGeom>
          <a:ln>
            <a:noFill/>
          </a:ln>
        </p:spPr>
        <p:txBody>
          <a:bodyPr wrap="square">
            <a:spAutoFit/>
          </a:bodyPr>
          <a:lstStyle/>
          <a:p>
            <a:pPr algn="just"/>
            <a:r>
              <a:rPr lang="fr-FR" dirty="0"/>
              <a:t>La dernière étude lancée avec ADA et Inpulse a confirmé que les IMF du monde entier souffraient toutes de contraintes opérationnelles et que les activités de décaissements et de recouvrement étaient affectées. Ces contraintes ont ensuite un impact négatif sur le portefeuille des IMF et leur qualité. L'impact de la crise, bien que commun à tous, peut différer au sein d'une même région, en fonction de la propagation du virus ou des décisions de confinement dans le pays.</a:t>
            </a:r>
            <a:endParaRPr lang="en-IE" dirty="0"/>
          </a:p>
        </p:txBody>
      </p:sp>
      <p:sp>
        <p:nvSpPr>
          <p:cNvPr id="9" name="ZoneTexte 8"/>
          <p:cNvSpPr txBox="1"/>
          <p:nvPr/>
        </p:nvSpPr>
        <p:spPr>
          <a:xfrm>
            <a:off x="841446" y="4337987"/>
            <a:ext cx="5971826" cy="2446824"/>
          </a:xfrm>
          <a:prstGeom prst="rect">
            <a:avLst/>
          </a:prstGeom>
          <a:noFill/>
          <a:ln>
            <a:noFill/>
          </a:ln>
        </p:spPr>
        <p:txBody>
          <a:bodyPr wrap="square" rtlCol="0">
            <a:spAutoFit/>
          </a:bodyPr>
          <a:lstStyle/>
          <a:p>
            <a:pPr algn="just"/>
            <a:r>
              <a:rPr lang="fr-FR" sz="1700" dirty="0"/>
              <a:t>D’après notre dernière enquête, 80% des institutions interrogées ont connu une augmentation du PAR 30 depuis la fin de l'année dernière. Seuls 5% ont vu cet indicateur s'améliorer et diminuer. 20% des IMF ont indiqué que le portefeuille à risque était stable ou en baisse depuis le 31/12/2019. Un quart (25%) des partenaires est concernée par un PAR 30 qui a plus que doublé au cours de cette période. En revanche, pour la majorité des IMF dont le PAR augmente, cette augmentation est inférieure au double du chiffre initial.</a:t>
            </a:r>
            <a:endParaRPr lang="en-US" sz="1700" dirty="0"/>
          </a:p>
        </p:txBody>
      </p:sp>
      <p:graphicFrame>
        <p:nvGraphicFramePr>
          <p:cNvPr id="10" name="Graphique 9"/>
          <p:cNvGraphicFramePr>
            <a:graphicFrameLocks/>
          </p:cNvGraphicFramePr>
          <p:nvPr>
            <p:extLst>
              <p:ext uri="{D42A27DB-BD31-4B8C-83A1-F6EECF244321}">
                <p14:modId xmlns:p14="http://schemas.microsoft.com/office/powerpoint/2010/main" val="4271458300"/>
              </p:ext>
            </p:extLst>
          </p:nvPr>
        </p:nvGraphicFramePr>
        <p:xfrm>
          <a:off x="6906263" y="3601043"/>
          <a:ext cx="4899605" cy="31178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518152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999272" y="117113"/>
            <a:ext cx="10298624" cy="1492132"/>
          </a:xfrm>
        </p:spPr>
        <p:txBody>
          <a:bodyPr>
            <a:noAutofit/>
          </a:bodyPr>
          <a:lstStyle/>
          <a:p>
            <a:pPr algn="ctr"/>
            <a:r>
              <a:rPr lang="fr-FR" sz="4000" dirty="0" smtClean="0">
                <a:solidFill>
                  <a:schemeClr val="tx1"/>
                </a:solidFill>
              </a:rPr>
              <a:t>L’impact de la crise </a:t>
            </a:r>
            <a:r>
              <a:rPr lang="fr-FR" sz="4000" dirty="0" err="1" smtClean="0">
                <a:solidFill>
                  <a:schemeClr val="tx1"/>
                </a:solidFill>
              </a:rPr>
              <a:t>covid</a:t>
            </a:r>
            <a:r>
              <a:rPr lang="fr-FR" sz="4000" dirty="0" smtClean="0">
                <a:solidFill>
                  <a:schemeClr val="tx1"/>
                </a:solidFill>
              </a:rPr>
              <a:t> 19 sur nos partenaires</a:t>
            </a:r>
            <a:endParaRPr lang="en-US" sz="4000" dirty="0">
              <a:solidFill>
                <a:schemeClr val="tx1"/>
              </a:solidFill>
            </a:endParaRPr>
          </a:p>
        </p:txBody>
      </p:sp>
      <p:graphicFrame>
        <p:nvGraphicFramePr>
          <p:cNvPr id="5" name="Graphique 4"/>
          <p:cNvGraphicFramePr>
            <a:graphicFrameLocks/>
          </p:cNvGraphicFramePr>
          <p:nvPr>
            <p:extLst>
              <p:ext uri="{D42A27DB-BD31-4B8C-83A1-F6EECF244321}">
                <p14:modId xmlns:p14="http://schemas.microsoft.com/office/powerpoint/2010/main" val="3409227284"/>
              </p:ext>
            </p:extLst>
          </p:nvPr>
        </p:nvGraphicFramePr>
        <p:xfrm>
          <a:off x="999273" y="1178314"/>
          <a:ext cx="4856205" cy="26513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phique 7"/>
          <p:cNvGraphicFramePr>
            <a:graphicFrameLocks/>
          </p:cNvGraphicFramePr>
          <p:nvPr>
            <p:extLst>
              <p:ext uri="{D42A27DB-BD31-4B8C-83A1-F6EECF244321}">
                <p14:modId xmlns:p14="http://schemas.microsoft.com/office/powerpoint/2010/main" val="3429369005"/>
              </p:ext>
            </p:extLst>
          </p:nvPr>
        </p:nvGraphicFramePr>
        <p:xfrm>
          <a:off x="5962125" y="1176423"/>
          <a:ext cx="5673011" cy="265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p:cNvGraphicFramePr>
            <a:graphicFrameLocks/>
          </p:cNvGraphicFramePr>
          <p:nvPr>
            <p:extLst>
              <p:ext uri="{D42A27DB-BD31-4B8C-83A1-F6EECF244321}">
                <p14:modId xmlns:p14="http://schemas.microsoft.com/office/powerpoint/2010/main" val="1917352882"/>
              </p:ext>
            </p:extLst>
          </p:nvPr>
        </p:nvGraphicFramePr>
        <p:xfrm>
          <a:off x="999272" y="3680536"/>
          <a:ext cx="4457309" cy="2892287"/>
        </p:xfrm>
        <a:graphic>
          <a:graphicData uri="http://schemas.openxmlformats.org/drawingml/2006/chart">
            <c:chart xmlns:c="http://schemas.openxmlformats.org/drawingml/2006/chart" xmlns:r="http://schemas.openxmlformats.org/officeDocument/2006/relationships" r:id="rId4"/>
          </a:graphicData>
        </a:graphic>
      </p:graphicFrame>
      <p:sp>
        <p:nvSpPr>
          <p:cNvPr id="10" name="ZoneTexte 9"/>
          <p:cNvSpPr txBox="1"/>
          <p:nvPr/>
        </p:nvSpPr>
        <p:spPr>
          <a:xfrm>
            <a:off x="5456581" y="3812269"/>
            <a:ext cx="6347492" cy="2893100"/>
          </a:xfrm>
          <a:prstGeom prst="rect">
            <a:avLst/>
          </a:prstGeom>
          <a:noFill/>
        </p:spPr>
        <p:txBody>
          <a:bodyPr wrap="square" rtlCol="0">
            <a:spAutoFit/>
          </a:bodyPr>
          <a:lstStyle/>
          <a:p>
            <a:pPr algn="just"/>
            <a:r>
              <a:rPr lang="fr-FR" sz="1300" u="sng" dirty="0"/>
              <a:t>Graphique </a:t>
            </a:r>
            <a:r>
              <a:rPr lang="fr-FR" sz="1300" u="sng" dirty="0" smtClean="0"/>
              <a:t>1</a:t>
            </a:r>
            <a:r>
              <a:rPr lang="fr-FR" sz="1300" dirty="0" smtClean="0"/>
              <a:t>: </a:t>
            </a:r>
            <a:r>
              <a:rPr lang="fr-FR" sz="1300" dirty="0"/>
              <a:t>Nous constatons que les activités reprennent progressivement. Les difficultés de déplacement ont diminué depuis un mois et les agences sont ouvertes. L'écart par rapport aux résultats généraux s'explique principalement par la situation en Amérique Centrale et en Amérique latine, où la pandémie est à un stade avancé et où la plupart des opérations sont toujours interrompues.</a:t>
            </a:r>
          </a:p>
          <a:p>
            <a:pPr algn="just"/>
            <a:endParaRPr lang="fr-FR" sz="1300" dirty="0"/>
          </a:p>
          <a:p>
            <a:pPr algn="just"/>
            <a:r>
              <a:rPr lang="fr-FR" sz="1300" u="sng" dirty="0"/>
              <a:t>Graphique </a:t>
            </a:r>
            <a:r>
              <a:rPr lang="fr-FR" sz="1300" u="sng" dirty="0" smtClean="0"/>
              <a:t>2</a:t>
            </a:r>
            <a:r>
              <a:rPr lang="fr-FR" sz="1300" dirty="0" smtClean="0"/>
              <a:t>: </a:t>
            </a:r>
            <a:r>
              <a:rPr lang="fr-FR" sz="1300" dirty="0"/>
              <a:t>En réponse à la crise sanitaire, les IMF se sont rapidement adaptées avec des mesures supplémentaires liées à l’hygiène et la gestion de crise. Depuis, nos partenaires ont progressivement commencé à restructurer les prêts de leurs clients (plus de 70%).</a:t>
            </a:r>
          </a:p>
          <a:p>
            <a:pPr algn="just"/>
            <a:endParaRPr lang="fr-FR" sz="1300" dirty="0"/>
          </a:p>
          <a:p>
            <a:pPr algn="just"/>
            <a:r>
              <a:rPr lang="fr-FR" sz="1300" u="sng" dirty="0"/>
              <a:t>Graphique </a:t>
            </a:r>
            <a:r>
              <a:rPr lang="fr-FR" sz="1300" u="sng" dirty="0" smtClean="0"/>
              <a:t>3</a:t>
            </a:r>
            <a:r>
              <a:rPr lang="fr-FR" sz="1300" dirty="0" smtClean="0"/>
              <a:t>: </a:t>
            </a:r>
            <a:r>
              <a:rPr lang="fr-FR" sz="1300" dirty="0"/>
              <a:t>Pour l'avenir, une majorité d'IMF dans le monde se concentreraient davantage sur l'agriculture. 64% de nos partenaires confirment cette idée. Cependant, peu de partenaires indiquent le lancement de services de micro-assurance ou de produits liés à la santé.</a:t>
            </a:r>
            <a:endParaRPr lang="en-IE" sz="1300" dirty="0"/>
          </a:p>
        </p:txBody>
      </p:sp>
    </p:spTree>
    <p:extLst>
      <p:ext uri="{BB962C8B-B14F-4D97-AF65-F5344CB8AC3E}">
        <p14:creationId xmlns:p14="http://schemas.microsoft.com/office/powerpoint/2010/main" val="27867481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09928" y="236090"/>
            <a:ext cx="10298624" cy="530528"/>
          </a:xfrm>
        </p:spPr>
        <p:txBody>
          <a:bodyPr>
            <a:noAutofit/>
          </a:bodyPr>
          <a:lstStyle/>
          <a:p>
            <a:pPr algn="ctr"/>
            <a:r>
              <a:rPr lang="fr-FR" sz="4200" dirty="0" smtClean="0">
                <a:solidFill>
                  <a:schemeClr val="tx1"/>
                </a:solidFill>
              </a:rPr>
              <a:t>La réponse du secteur</a:t>
            </a:r>
            <a:endParaRPr lang="en-US" sz="4200" dirty="0">
              <a:solidFill>
                <a:schemeClr val="tx1"/>
              </a:solidFill>
            </a:endParaRPr>
          </a:p>
        </p:txBody>
      </p:sp>
      <p:sp>
        <p:nvSpPr>
          <p:cNvPr id="5" name="Espace réservé du texte 2"/>
          <p:cNvSpPr txBox="1">
            <a:spLocks/>
          </p:cNvSpPr>
          <p:nvPr/>
        </p:nvSpPr>
        <p:spPr>
          <a:xfrm>
            <a:off x="1011967" y="861002"/>
            <a:ext cx="10716639" cy="878702"/>
          </a:xfrm>
          <a:prstGeom prst="rect">
            <a:avLst/>
          </a:prstGeom>
          <a:solidFill>
            <a:schemeClr val="bg1"/>
          </a:solidFill>
          <a:ln>
            <a:noFill/>
          </a:ln>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150">
                <a:solidFill>
                  <a:srgbClr val="008080"/>
                </a:solidFill>
                <a:latin typeface="Lucida Sans Unicode" panose="020B0602030504020204" pitchFamily="34" charset="0"/>
                <a:ea typeface="+mn-ea"/>
                <a:cs typeface="Lucida Sans Unicode" panose="020B0602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800" dirty="0">
                <a:solidFill>
                  <a:schemeClr val="tx1"/>
                </a:solidFill>
              </a:rPr>
              <a:t>Le secteur s'est coordonné pour faire face au premier choc de la crise</a:t>
            </a:r>
            <a:endParaRPr lang="en-GB" sz="2800" dirty="0">
              <a:solidFill>
                <a:schemeClr val="tx1"/>
              </a:solidFill>
            </a:endParaRPr>
          </a:p>
        </p:txBody>
      </p:sp>
      <p:sp>
        <p:nvSpPr>
          <p:cNvPr id="8" name="Espace réservé du texte 3"/>
          <p:cNvSpPr txBox="1">
            <a:spLocks/>
          </p:cNvSpPr>
          <p:nvPr/>
        </p:nvSpPr>
        <p:spPr>
          <a:xfrm>
            <a:off x="1011966" y="1739704"/>
            <a:ext cx="10716639" cy="1477328"/>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fr-FR" sz="2000" dirty="0" smtClean="0"/>
              <a:t>Reconnaissant le rôle crucial qu'ils jouent dans le soutien aux prestataires de services financiers inclusifs, les investisseurs sociaux et de développement se sont, pour la toute première fois, réunis pour convenir d'un ensemble de principes et de processus communs pour travailler avec les institutions affectées par le COVID-19.</a:t>
            </a:r>
            <a:endParaRPr lang="en-US" sz="2000" dirty="0" smtClean="0"/>
          </a:p>
        </p:txBody>
      </p:sp>
      <p:graphicFrame>
        <p:nvGraphicFramePr>
          <p:cNvPr id="9" name="Diagramme 8"/>
          <p:cNvGraphicFramePr/>
          <p:nvPr>
            <p:extLst>
              <p:ext uri="{D42A27DB-BD31-4B8C-83A1-F6EECF244321}">
                <p14:modId xmlns:p14="http://schemas.microsoft.com/office/powerpoint/2010/main" val="31674307"/>
              </p:ext>
            </p:extLst>
          </p:nvPr>
        </p:nvGraphicFramePr>
        <p:xfrm>
          <a:off x="1011968" y="3217031"/>
          <a:ext cx="10547242" cy="2220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space réservé du texte 2"/>
          <p:cNvSpPr txBox="1">
            <a:spLocks/>
          </p:cNvSpPr>
          <p:nvPr/>
        </p:nvSpPr>
        <p:spPr>
          <a:xfrm>
            <a:off x="1011966" y="5615419"/>
            <a:ext cx="9632602" cy="480131"/>
          </a:xfrm>
          <a:prstGeom prst="rect">
            <a:avLst/>
          </a:prstGeom>
          <a:solidFill>
            <a:schemeClr val="bg1"/>
          </a:solidFill>
          <a:ln>
            <a:noFill/>
          </a:ln>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150">
                <a:solidFill>
                  <a:srgbClr val="008080"/>
                </a:solidFill>
                <a:latin typeface="Lucida Sans Unicode" panose="020B0602030504020204" pitchFamily="34" charset="0"/>
                <a:ea typeface="+mn-ea"/>
                <a:cs typeface="Lucida Sans Unicode" panose="020B0602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solidFill>
                  <a:schemeClr val="tx1"/>
                </a:solidFill>
              </a:rPr>
              <a:t>Et commence à se préparer au choc économique à </a:t>
            </a:r>
            <a:r>
              <a:rPr lang="fr-FR" sz="2800" dirty="0" smtClean="0">
                <a:solidFill>
                  <a:schemeClr val="tx1"/>
                </a:solidFill>
              </a:rPr>
              <a:t>venir …</a:t>
            </a:r>
            <a:endParaRPr lang="en-GB" sz="2800" dirty="0">
              <a:solidFill>
                <a:schemeClr val="tx1"/>
              </a:solidFill>
            </a:endParaRPr>
          </a:p>
        </p:txBody>
      </p:sp>
    </p:spTree>
    <p:extLst>
      <p:ext uri="{BB962C8B-B14F-4D97-AF65-F5344CB8AC3E}">
        <p14:creationId xmlns:p14="http://schemas.microsoft.com/office/powerpoint/2010/main" val="17516766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46874" y="374636"/>
            <a:ext cx="10298624" cy="1492132"/>
          </a:xfrm>
        </p:spPr>
        <p:txBody>
          <a:bodyPr>
            <a:noAutofit/>
          </a:bodyPr>
          <a:lstStyle/>
          <a:p>
            <a:pPr algn="ctr"/>
            <a:r>
              <a:rPr lang="fr-FR" sz="4200" dirty="0" smtClean="0">
                <a:solidFill>
                  <a:schemeClr val="tx1"/>
                </a:solidFill>
              </a:rPr>
              <a:t>La réponse de la fondation </a:t>
            </a:r>
            <a:endParaRPr lang="en-US" sz="4200" dirty="0">
              <a:solidFill>
                <a:schemeClr val="tx1"/>
              </a:solidFill>
            </a:endParaRPr>
          </a:p>
        </p:txBody>
      </p:sp>
      <p:sp>
        <p:nvSpPr>
          <p:cNvPr id="5" name="Espace réservé du texte 2"/>
          <p:cNvSpPr txBox="1">
            <a:spLocks/>
          </p:cNvSpPr>
          <p:nvPr/>
        </p:nvSpPr>
        <p:spPr>
          <a:xfrm>
            <a:off x="702187" y="1005484"/>
            <a:ext cx="11561580" cy="490904"/>
          </a:xfrm>
          <a:prstGeom prst="rect">
            <a:avLst/>
          </a:prstGeom>
        </p:spPr>
        <p:txBody>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sz="2800" dirty="0" smtClean="0">
                <a:solidFill>
                  <a:schemeClr val="tx1"/>
                </a:solidFill>
              </a:rPr>
              <a:t>Engagement spécial Covid-19: </a:t>
            </a:r>
            <a:r>
              <a:rPr lang="fr-FR" sz="2800" b="1" dirty="0" smtClean="0">
                <a:solidFill>
                  <a:srgbClr val="4666B1"/>
                </a:solidFill>
              </a:rPr>
              <a:t>30 signataires adoptent l'initiative</a:t>
            </a:r>
            <a:endParaRPr lang="en-GB" sz="2800" b="1" dirty="0">
              <a:solidFill>
                <a:srgbClr val="4666B1"/>
              </a:solidFill>
            </a:endParaRPr>
          </a:p>
        </p:txBody>
      </p:sp>
      <p:pic>
        <p:nvPicPr>
          <p:cNvPr id="8" name="Image 7"/>
          <p:cNvPicPr>
            <a:picLocks noChangeAspect="1"/>
          </p:cNvPicPr>
          <p:nvPr/>
        </p:nvPicPr>
        <p:blipFill>
          <a:blip r:embed="rId2"/>
          <a:stretch>
            <a:fillRect/>
          </a:stretch>
        </p:blipFill>
        <p:spPr>
          <a:xfrm>
            <a:off x="990330" y="2059491"/>
            <a:ext cx="5221263" cy="4358875"/>
          </a:xfrm>
          <a:prstGeom prst="rect">
            <a:avLst/>
          </a:prstGeom>
          <a:ln w="15875">
            <a:solidFill>
              <a:srgbClr val="4666B1"/>
            </a:solidFill>
          </a:ln>
        </p:spPr>
      </p:pic>
      <p:pic>
        <p:nvPicPr>
          <p:cNvPr id="9" name="Image 8"/>
          <p:cNvPicPr>
            <a:picLocks noChangeAspect="1"/>
          </p:cNvPicPr>
          <p:nvPr/>
        </p:nvPicPr>
        <p:blipFill>
          <a:blip r:embed="rId3"/>
          <a:stretch>
            <a:fillRect/>
          </a:stretch>
        </p:blipFill>
        <p:spPr>
          <a:xfrm>
            <a:off x="6482977" y="2059491"/>
            <a:ext cx="5304546" cy="4104638"/>
          </a:xfrm>
          <a:prstGeom prst="rect">
            <a:avLst/>
          </a:prstGeom>
          <a:ln w="15875">
            <a:solidFill>
              <a:srgbClr val="4666B1"/>
            </a:solidFill>
          </a:ln>
        </p:spPr>
      </p:pic>
    </p:spTree>
    <p:extLst>
      <p:ext uri="{BB962C8B-B14F-4D97-AF65-F5344CB8AC3E}">
        <p14:creationId xmlns:p14="http://schemas.microsoft.com/office/powerpoint/2010/main" val="18881955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191" y="143846"/>
            <a:ext cx="10178322" cy="631406"/>
          </a:xfrm>
        </p:spPr>
        <p:txBody>
          <a:bodyPr>
            <a:normAutofit fontScale="90000"/>
          </a:bodyPr>
          <a:lstStyle/>
          <a:p>
            <a:pPr algn="ctr"/>
            <a:r>
              <a:rPr lang="fr-FR" sz="5400" dirty="0">
                <a:solidFill>
                  <a:schemeClr val="tx1"/>
                </a:solidFill>
              </a:rPr>
              <a:t>La réponse de la fondation </a:t>
            </a:r>
            <a:endParaRPr lang="fr-FR" dirty="0"/>
          </a:p>
        </p:txBody>
      </p:sp>
      <p:sp>
        <p:nvSpPr>
          <p:cNvPr id="3" name="Espace réservé du contenu 2"/>
          <p:cNvSpPr>
            <a:spLocks noGrp="1"/>
          </p:cNvSpPr>
          <p:nvPr>
            <p:ph idx="1"/>
          </p:nvPr>
        </p:nvSpPr>
        <p:spPr>
          <a:xfrm>
            <a:off x="844826" y="775252"/>
            <a:ext cx="10913165" cy="5496338"/>
          </a:xfrm>
        </p:spPr>
        <p:txBody>
          <a:bodyPr>
            <a:noAutofit/>
          </a:bodyPr>
          <a:lstStyle/>
          <a:p>
            <a:pPr algn="just"/>
            <a:r>
              <a:rPr lang="fr-FR" dirty="0"/>
              <a:t>Les points clés inclus dans l'engagement sont les suivants:</a:t>
            </a:r>
          </a:p>
          <a:p>
            <a:pPr lvl="1" algn="just"/>
            <a:r>
              <a:rPr lang="fr-FR" b="1" dirty="0">
                <a:solidFill>
                  <a:srgbClr val="4666B1"/>
                </a:solidFill>
              </a:rPr>
              <a:t>Promouvoir les principes de protection des clients et de protection du personnel</a:t>
            </a:r>
            <a:r>
              <a:rPr lang="fr-FR" dirty="0"/>
              <a:t>, en demandant aux IMF de s'engager sur les meilleures pratiques en matière de recouvrement de créances et de gestion du personnel en cette période de crise.</a:t>
            </a:r>
          </a:p>
          <a:p>
            <a:pPr lvl="1" algn="just"/>
            <a:r>
              <a:rPr lang="fr-FR" b="1" dirty="0">
                <a:solidFill>
                  <a:srgbClr val="4666B1"/>
                </a:solidFill>
              </a:rPr>
              <a:t>Constitution de groupes de prêteurs et partage transparent des informations </a:t>
            </a:r>
            <a:r>
              <a:rPr lang="fr-FR" dirty="0"/>
              <a:t>dans le meilleur intérêt des prêteurs et des IMF.</a:t>
            </a:r>
          </a:p>
          <a:p>
            <a:pPr lvl="1" algn="just"/>
            <a:r>
              <a:rPr lang="fr-FR" b="1" dirty="0">
                <a:solidFill>
                  <a:srgbClr val="4666B1"/>
                </a:solidFill>
              </a:rPr>
              <a:t>Harmoniser les formats pour les demandes d'informations supplémentaires </a:t>
            </a:r>
            <a:r>
              <a:rPr lang="fr-FR" dirty="0"/>
              <a:t>entre les prêteurs afin de ne pas surcharger les IMF.</a:t>
            </a:r>
          </a:p>
          <a:p>
            <a:pPr lvl="1" algn="just"/>
            <a:r>
              <a:rPr lang="fr-FR" b="1" dirty="0">
                <a:solidFill>
                  <a:srgbClr val="4666B1"/>
                </a:solidFill>
              </a:rPr>
              <a:t>Coordonner les efforts sur les programmes d'assistance technique et les formations </a:t>
            </a:r>
            <a:r>
              <a:rPr lang="fr-FR" dirty="0"/>
              <a:t>sur les thèmes du suivi des crises au niveau des IMF (plans de continuité d'activité, stress tests, suivi des liquidités…) pour s'appuyer sur les ressources et matériels existants.</a:t>
            </a:r>
          </a:p>
          <a:p>
            <a:pPr lvl="1" algn="just"/>
            <a:r>
              <a:rPr lang="fr-FR" b="1" dirty="0">
                <a:solidFill>
                  <a:srgbClr val="4666B1"/>
                </a:solidFill>
              </a:rPr>
              <a:t>S'efforcer de minimiser les coûts de couverture liés à la restructuration de la dette </a:t>
            </a:r>
            <a:r>
              <a:rPr lang="fr-FR" dirty="0"/>
              <a:t>et de limiter l'augmentation de l'exposition des IMF au risque de change en évitant la conversion en devises fortes des échéances restructurées.</a:t>
            </a:r>
          </a:p>
          <a:p>
            <a:pPr lvl="1" algn="just"/>
            <a:r>
              <a:rPr lang="fr-FR" b="1" dirty="0" smtClean="0">
                <a:solidFill>
                  <a:srgbClr val="4666B1"/>
                </a:solidFill>
              </a:rPr>
              <a:t>Accord </a:t>
            </a:r>
            <a:r>
              <a:rPr lang="fr-FR" b="1" dirty="0">
                <a:solidFill>
                  <a:srgbClr val="4666B1"/>
                </a:solidFill>
              </a:rPr>
              <a:t>sur les principes et les étapes de la restructuration de la dette</a:t>
            </a:r>
            <a:r>
              <a:rPr lang="fr-FR" dirty="0"/>
              <a:t>, en commençant par les accords </a:t>
            </a:r>
            <a:r>
              <a:rPr lang="fr-FR" dirty="0" smtClean="0"/>
              <a:t>simples quand </a:t>
            </a:r>
            <a:r>
              <a:rPr lang="fr-FR" dirty="0"/>
              <a:t>ils acceptent de reporter les versements ou de fournir de nouveaux prêts. Les parties prenantes de l'IMF peuvent alors décider ultérieurement du type d'accord formel approprié.</a:t>
            </a:r>
          </a:p>
        </p:txBody>
      </p:sp>
    </p:spTree>
    <p:extLst>
      <p:ext uri="{BB962C8B-B14F-4D97-AF65-F5344CB8AC3E}">
        <p14:creationId xmlns:p14="http://schemas.microsoft.com/office/powerpoint/2010/main" val="14715073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0" y="382385"/>
            <a:ext cx="12192000" cy="865229"/>
          </a:xfrm>
        </p:spPr>
        <p:txBody>
          <a:bodyPr/>
          <a:lstStyle/>
          <a:p>
            <a:pPr algn="ctr"/>
            <a:r>
              <a:rPr lang="fr-FR" sz="5400" dirty="0">
                <a:solidFill>
                  <a:schemeClr val="tx1"/>
                </a:solidFill>
              </a:rPr>
              <a:t>La réponse de la fondation </a:t>
            </a:r>
            <a:endParaRPr lang="fr-FR" dirty="0"/>
          </a:p>
        </p:txBody>
      </p:sp>
      <p:sp>
        <p:nvSpPr>
          <p:cNvPr id="2" name="Espace réservé du numéro de diapositive 1"/>
          <p:cNvSpPr>
            <a:spLocks noGrp="1"/>
          </p:cNvSpPr>
          <p:nvPr>
            <p:ph type="sldNum" sz="quarter" idx="12"/>
          </p:nvPr>
        </p:nvSpPr>
        <p:spPr/>
        <p:txBody>
          <a:bodyPr/>
          <a:lstStyle/>
          <a:p>
            <a:fld id="{201D3995-1081-41D4-AE13-C59A239F57E6}" type="slidenum">
              <a:rPr lang="fr-FR" smtClean="0"/>
              <a:t>27</a:t>
            </a:fld>
            <a:endParaRPr lang="fr-FR"/>
          </a:p>
        </p:txBody>
      </p:sp>
      <p:sp>
        <p:nvSpPr>
          <p:cNvPr id="6" name="Rectangle 1"/>
          <p:cNvSpPr>
            <a:spLocks noChangeArrowheads="1"/>
          </p:cNvSpPr>
          <p:nvPr/>
        </p:nvSpPr>
        <p:spPr bwMode="auto">
          <a:xfrm>
            <a:off x="1122293" y="1372794"/>
            <a:ext cx="10437091" cy="5145006"/>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2100" dirty="0"/>
              <a:t>Des appels ont été organisés avec toutes les IMF bénéficiant d'une </a:t>
            </a:r>
            <a:r>
              <a:rPr lang="fr-FR" altLang="fr-FR" sz="2100" b="1" dirty="0">
                <a:solidFill>
                  <a:srgbClr val="4666B1"/>
                </a:solidFill>
              </a:rPr>
              <a:t>assistance technique </a:t>
            </a:r>
            <a:r>
              <a:rPr lang="fr-FR" altLang="fr-FR" sz="2100" dirty="0"/>
              <a:t>(23 partenaires) pour évaluer leurs besoins et le cas échéant, leur proposer de réorienter un budget pour les missions en réponse à Covid-19 (Plan de continuité d'activité, gestion de la liquidité, gestion du risque de crédit… ). </a:t>
            </a:r>
          </a:p>
          <a:p>
            <a:pPr marL="342900" marR="0" lvl="0" indent="-342900" algn="just" defTabSz="914400" rtl="0" eaLnBrk="0" fontAlgn="base" latinLnBrk="0" hangingPunct="0">
              <a:lnSpc>
                <a:spcPct val="100000"/>
              </a:lnSpc>
              <a:spcBef>
                <a:spcPct val="0"/>
              </a:spcBef>
              <a:spcAft>
                <a:spcPct val="0"/>
              </a:spcAft>
              <a:buClrTx/>
              <a:buSzTx/>
              <a:buFont typeface="Wingdings" pitchFamily="2" charset="2"/>
              <a:buChar char="§"/>
              <a:tabLst/>
            </a:pPr>
            <a:r>
              <a:rPr lang="fr-FR" altLang="fr-FR" sz="2100" b="1" dirty="0">
                <a:solidFill>
                  <a:srgbClr val="4666B1"/>
                </a:solidFill>
              </a:rPr>
              <a:t>6 institutions </a:t>
            </a:r>
            <a:r>
              <a:rPr lang="fr-FR" altLang="fr-FR" sz="2100" dirty="0"/>
              <a:t>ont exprimé leur intérêt à recevoir un soutien en réponse à Covid-19 sur des sujets tels que la gestion de la liquidité (5 IMF), le plan de continuité des activités (2 IMF), et les équipements et infrastructures informatiques (2 IMF). </a:t>
            </a:r>
          </a:p>
          <a:p>
            <a:pPr marL="342900" marR="0" lvl="0" indent="-342900" algn="just" defTabSz="914400" rtl="0" eaLnBrk="0" fontAlgn="base" latinLnBrk="0" hangingPunct="0">
              <a:lnSpc>
                <a:spcPct val="100000"/>
              </a:lnSpc>
              <a:spcBef>
                <a:spcPct val="0"/>
              </a:spcBef>
              <a:spcAft>
                <a:spcPct val="0"/>
              </a:spcAft>
              <a:buClrTx/>
              <a:buSzTx/>
              <a:buFont typeface="Wingdings" pitchFamily="2" charset="2"/>
              <a:buChar char="§"/>
              <a:tabLst/>
            </a:pPr>
            <a:r>
              <a:rPr lang="fr-FR" altLang="fr-FR" sz="2100" dirty="0"/>
              <a:t>Deux missions ont été lancées en juin au Bénin et au Sénégal, toutes deux autour de la </a:t>
            </a:r>
            <a:r>
              <a:rPr lang="fr-FR" altLang="fr-FR" sz="2100" b="1" dirty="0">
                <a:solidFill>
                  <a:srgbClr val="4666B1"/>
                </a:solidFill>
              </a:rPr>
              <a:t>gestion de la liquidité</a:t>
            </a:r>
            <a:r>
              <a:rPr lang="fr-FR" altLang="fr-FR" sz="2100" dirty="0"/>
              <a:t>. </a:t>
            </a:r>
          </a:p>
          <a:p>
            <a:pPr marR="0" lvl="0" algn="just" defTabSz="914400" rtl="0" eaLnBrk="0" fontAlgn="base" latinLnBrk="0" hangingPunct="0">
              <a:lnSpc>
                <a:spcPct val="100000"/>
              </a:lnSpc>
              <a:spcBef>
                <a:spcPct val="0"/>
              </a:spcBef>
              <a:spcAft>
                <a:spcPct val="0"/>
              </a:spcAft>
              <a:buClrTx/>
              <a:buSzTx/>
              <a:tabLst/>
            </a:pPr>
            <a:endParaRPr lang="fr-FR" altLang="fr-FR" sz="2100" dirty="0"/>
          </a:p>
          <a:p>
            <a:pPr marL="0" indent="0" algn="just" defTabSz="914400" eaLnBrk="0" fontAlgn="base" hangingPunct="0">
              <a:spcBef>
                <a:spcPct val="0"/>
              </a:spcBef>
              <a:spcAft>
                <a:spcPct val="0"/>
              </a:spcAft>
              <a:buFontTx/>
              <a:buNone/>
            </a:pPr>
            <a:r>
              <a:rPr lang="fr-FR" altLang="fr-FR" sz="2100" dirty="0"/>
              <a:t>En partenariat avec la </a:t>
            </a:r>
            <a:r>
              <a:rPr lang="fr-FR" altLang="fr-FR" sz="2100" b="1" dirty="0">
                <a:solidFill>
                  <a:srgbClr val="4666B1"/>
                </a:solidFill>
              </a:rPr>
              <a:t>SIDI</a:t>
            </a:r>
            <a:r>
              <a:rPr lang="fr-FR" altLang="fr-FR" sz="2100" dirty="0"/>
              <a:t>, la </a:t>
            </a:r>
            <a:r>
              <a:rPr lang="fr-FR" altLang="fr-FR" sz="2100" b="1" dirty="0">
                <a:solidFill>
                  <a:srgbClr val="4666B1"/>
                </a:solidFill>
              </a:rPr>
              <a:t>FEFISOL</a:t>
            </a:r>
            <a:r>
              <a:rPr lang="fr-FR" altLang="fr-FR" sz="2100" dirty="0"/>
              <a:t> et le </a:t>
            </a:r>
            <a:r>
              <a:rPr lang="fr-FR" altLang="fr-FR" sz="2100" b="1" dirty="0">
                <a:solidFill>
                  <a:srgbClr val="4666B1"/>
                </a:solidFill>
              </a:rPr>
              <a:t>MAIN</a:t>
            </a:r>
            <a:r>
              <a:rPr lang="fr-FR" altLang="fr-FR" sz="2100" dirty="0"/>
              <a:t> (Microfinance </a:t>
            </a:r>
            <a:r>
              <a:rPr lang="fr-FR" altLang="fr-FR" sz="2100" dirty="0" err="1"/>
              <a:t>African</a:t>
            </a:r>
            <a:r>
              <a:rPr lang="fr-FR" altLang="fr-FR" sz="2100" dirty="0"/>
              <a:t> Institutions Network), la Fondation organise une </a:t>
            </a:r>
            <a:r>
              <a:rPr lang="fr-FR" altLang="fr-FR" sz="2100" b="1" dirty="0">
                <a:solidFill>
                  <a:srgbClr val="4666B1"/>
                </a:solidFill>
              </a:rPr>
              <a:t>série de webinaires</a:t>
            </a:r>
            <a:r>
              <a:rPr lang="fr-FR" altLang="fr-FR" sz="2100" dirty="0"/>
              <a:t> et de </a:t>
            </a:r>
            <a:r>
              <a:rPr lang="fr-FR" altLang="fr-FR" sz="2100" b="1" dirty="0">
                <a:solidFill>
                  <a:srgbClr val="4666B1"/>
                </a:solidFill>
              </a:rPr>
              <a:t>coachings</a:t>
            </a:r>
            <a:r>
              <a:rPr lang="fr-FR" altLang="fr-FR" sz="2100" dirty="0"/>
              <a:t> sur le thème de la gestion de la liquidité dans le cadre de Covid-19 et pour la reprise des affaires. </a:t>
            </a:r>
            <a:r>
              <a:rPr lang="fr-FR" altLang="fr-FR" sz="2100" b="1" dirty="0">
                <a:solidFill>
                  <a:srgbClr val="4666B1"/>
                </a:solidFill>
              </a:rPr>
              <a:t>31 partenaires </a:t>
            </a:r>
            <a:r>
              <a:rPr lang="fr-FR" altLang="fr-FR" sz="2100" dirty="0"/>
              <a:t>de la Fondation bénéficieront de ce soutien, 19 en Afrique de l'Ouest et 12 en Afrique de l'Est. La formation se déroulera sur 6 semaines et comprendra un coaching personnalisé de chaque IMF participante. </a:t>
            </a:r>
          </a:p>
        </p:txBody>
      </p:sp>
    </p:spTree>
    <p:extLst>
      <p:ext uri="{BB962C8B-B14F-4D97-AF65-F5344CB8AC3E}">
        <p14:creationId xmlns:p14="http://schemas.microsoft.com/office/powerpoint/2010/main" val="24044964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159696"/>
          </a:xfrm>
        </p:spPr>
        <p:txBody>
          <a:bodyPr>
            <a:noAutofit/>
          </a:bodyPr>
          <a:lstStyle/>
          <a:p>
            <a:pPr lvl="0" algn="ctr">
              <a:defRPr/>
            </a:pPr>
            <a:r>
              <a:rPr lang="fr-FR" altLang="ko-KR" sz="3600" b="1" dirty="0">
                <a:solidFill>
                  <a:srgbClr val="4666B1"/>
                </a:solidFill>
              </a:rPr>
              <a:t>Le pouvoir de la communauté: </a:t>
            </a:r>
            <a:r>
              <a:rPr lang="en-US" altLang="ko-KR" sz="3600" b="1" dirty="0" err="1">
                <a:solidFill>
                  <a:srgbClr val="4666B1"/>
                </a:solidFill>
              </a:rPr>
              <a:t>ess</a:t>
            </a:r>
            <a:r>
              <a:rPr lang="en-US" altLang="ko-KR" sz="3600" b="1" dirty="0">
                <a:solidFill>
                  <a:srgbClr val="4666B1"/>
                </a:solidFill>
              </a:rPr>
              <a:t> et </a:t>
            </a:r>
            <a:r>
              <a:rPr lang="en-US" altLang="ko-KR" sz="3600" b="1" dirty="0" err="1">
                <a:solidFill>
                  <a:srgbClr val="4666B1"/>
                </a:solidFill>
              </a:rPr>
              <a:t>systèmes</a:t>
            </a:r>
            <a:r>
              <a:rPr lang="en-US" altLang="ko-KR" sz="3600" b="1" dirty="0">
                <a:solidFill>
                  <a:srgbClr val="4666B1"/>
                </a:solidFill>
              </a:rPr>
              <a:t> financiers pour </a:t>
            </a:r>
            <a:r>
              <a:rPr lang="en-US" altLang="ko-KR" sz="3600" b="1" dirty="0" err="1">
                <a:solidFill>
                  <a:srgbClr val="4666B1"/>
                </a:solidFill>
              </a:rPr>
              <a:t>lutter</a:t>
            </a:r>
            <a:r>
              <a:rPr lang="en-US" altLang="ko-KR" sz="3600" b="1" dirty="0">
                <a:solidFill>
                  <a:srgbClr val="4666B1"/>
                </a:solidFill>
              </a:rPr>
              <a:t> </a:t>
            </a:r>
            <a:r>
              <a:rPr lang="en-US" altLang="ko-KR" sz="3600" b="1" dirty="0" err="1">
                <a:solidFill>
                  <a:srgbClr val="4666B1"/>
                </a:solidFill>
              </a:rPr>
              <a:t>contre</a:t>
            </a:r>
            <a:r>
              <a:rPr lang="en-US" altLang="ko-KR" sz="3600" b="1" dirty="0">
                <a:solidFill>
                  <a:srgbClr val="4666B1"/>
                </a:solidFill>
              </a:rPr>
              <a:t/>
            </a:r>
            <a:br>
              <a:rPr lang="en-US" altLang="ko-KR" sz="3600" b="1" dirty="0">
                <a:solidFill>
                  <a:srgbClr val="4666B1"/>
                </a:solidFill>
              </a:rPr>
            </a:br>
            <a:r>
              <a:rPr lang="en-US" altLang="ko-KR" sz="3600" b="1">
                <a:solidFill>
                  <a:srgbClr val="4666B1"/>
                </a:solidFill>
              </a:rPr>
              <a:t>la </a:t>
            </a:r>
            <a:r>
              <a:rPr lang="en-US" altLang="ko-KR" sz="3600" b="1" dirty="0" err="1">
                <a:solidFill>
                  <a:srgbClr val="4666B1"/>
                </a:solidFill>
              </a:rPr>
              <a:t>crise</a:t>
            </a:r>
            <a:r>
              <a:rPr lang="en-US" altLang="ko-KR" sz="3600" b="1" dirty="0">
                <a:solidFill>
                  <a:srgbClr val="4666B1"/>
                </a:solidFill>
              </a:rPr>
              <a:t> du covid-19</a:t>
            </a:r>
          </a:p>
        </p:txBody>
      </p:sp>
      <p:sp>
        <p:nvSpPr>
          <p:cNvPr id="8" name="Title 1"/>
          <p:cNvSpPr txBox="1">
            <a:spLocks/>
          </p:cNvSpPr>
          <p:nvPr/>
        </p:nvSpPr>
        <p:spPr>
          <a:xfrm>
            <a:off x="5323664" y="2105667"/>
            <a:ext cx="6173491" cy="36834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just">
              <a:defRPr/>
            </a:pPr>
            <a:endParaRPr lang="fr-FR" altLang="ko-KR" sz="2500" b="1" dirty="0">
              <a:solidFill>
                <a:schemeClr val="tx1"/>
              </a:solidFill>
            </a:endParaRPr>
          </a:p>
          <a:p>
            <a:pPr algn="ctr">
              <a:defRPr/>
            </a:pPr>
            <a:r>
              <a:rPr lang="fr-FR" altLang="ko-KR" sz="3600" b="1" dirty="0">
                <a:solidFill>
                  <a:schemeClr val="tx1"/>
                </a:solidFill>
              </a:rPr>
              <a:t>Jean-françois simon</a:t>
            </a:r>
          </a:p>
          <a:p>
            <a:pPr algn="ctr">
              <a:defRPr/>
            </a:pPr>
            <a:endParaRPr lang="fr-FR" altLang="ko-KR" sz="3200" b="1" dirty="0">
              <a:solidFill>
                <a:schemeClr val="tx1"/>
              </a:solidFill>
            </a:endParaRPr>
          </a:p>
          <a:p>
            <a:pPr algn="ctr">
              <a:defRPr/>
            </a:pPr>
            <a:r>
              <a:rPr lang="fr-FR" altLang="ko-KR" sz="3200" b="1" dirty="0">
                <a:solidFill>
                  <a:schemeClr val="tx1"/>
                </a:solidFill>
              </a:rPr>
              <a:t>Responsable du pôle Dispositif local d'accompagnement (DLA)</a:t>
            </a:r>
          </a:p>
          <a:p>
            <a:pPr algn="ctr">
              <a:defRPr/>
            </a:pPr>
            <a:endParaRPr lang="fr-FR" altLang="ko-KR" sz="3200" b="1" dirty="0">
              <a:solidFill>
                <a:schemeClr val="tx1"/>
              </a:solidFill>
            </a:endParaRPr>
          </a:p>
          <a:p>
            <a:pPr algn="ctr">
              <a:defRPr/>
            </a:pPr>
            <a:r>
              <a:rPr lang="fr-FR" altLang="ko-KR" sz="3200" b="1" dirty="0">
                <a:solidFill>
                  <a:schemeClr val="tx1"/>
                </a:solidFill>
              </a:rPr>
              <a:t>Avise</a:t>
            </a:r>
          </a:p>
          <a:p>
            <a:pPr algn="ctr">
              <a:defRPr/>
            </a:pPr>
            <a:endParaRPr lang="fr-FR" altLang="ko-KR" sz="2500" b="1" dirty="0">
              <a:solidFill>
                <a:schemeClr val="tx1"/>
              </a:solidFill>
            </a:endParaRPr>
          </a:p>
          <a:p>
            <a:pPr algn="ctr">
              <a:defRPr/>
            </a:pPr>
            <a:r>
              <a:rPr lang="fr-FR" altLang="ko-KR" sz="3200" b="1" dirty="0">
                <a:solidFill>
                  <a:schemeClr val="tx1"/>
                </a:solidFill>
              </a:rPr>
              <a:t>France</a:t>
            </a:r>
          </a:p>
          <a:p>
            <a:pPr algn="ctr">
              <a:defRPr/>
            </a:pPr>
            <a:endParaRPr lang="fr-FR" altLang="ko-KR" sz="2500" b="1" dirty="0">
              <a:solidFill>
                <a:schemeClr val="tx1"/>
              </a:solidFill>
            </a:endParaRPr>
          </a:p>
        </p:txBody>
      </p:sp>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285" y="2206405"/>
            <a:ext cx="2809524" cy="2809524"/>
          </a:xfrm>
          <a:prstGeom prst="rect">
            <a:avLst/>
          </a:prstGeom>
          <a:effectLst>
            <a:outerShdw blurRad="50800" dist="38100" dir="2700000" algn="tl" rotWithShape="0">
              <a:srgbClr val="4666B1">
                <a:alpha val="40000"/>
              </a:srgbClr>
            </a:outerShdw>
          </a:effectLst>
        </p:spPr>
      </p:pic>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451" y="5454257"/>
            <a:ext cx="2679192" cy="820296"/>
          </a:xfrm>
          <a:prstGeom prst="rect">
            <a:avLst/>
          </a:prstGeom>
        </p:spPr>
      </p:pic>
    </p:spTree>
    <p:extLst>
      <p:ext uri="{BB962C8B-B14F-4D97-AF65-F5344CB8AC3E}">
        <p14:creationId xmlns:p14="http://schemas.microsoft.com/office/powerpoint/2010/main" val="55561486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46874" y="374636"/>
            <a:ext cx="10298624" cy="1492132"/>
          </a:xfrm>
        </p:spPr>
        <p:txBody>
          <a:bodyPr>
            <a:noAutofit/>
          </a:bodyPr>
          <a:lstStyle/>
          <a:p>
            <a:pPr algn="ctr"/>
            <a:r>
              <a:rPr lang="fr-FR" sz="4200" dirty="0">
                <a:solidFill>
                  <a:schemeClr val="tx1"/>
                </a:solidFill>
              </a:rPr>
              <a:t>(Le DLA)</a:t>
            </a:r>
            <a:endParaRPr lang="en-US" sz="4200" dirty="0">
              <a:solidFill>
                <a:schemeClr val="tx1"/>
              </a:solidFill>
            </a:endParaRPr>
          </a:p>
        </p:txBody>
      </p:sp>
      <p:sp>
        <p:nvSpPr>
          <p:cNvPr id="4" name="Rectangle 3">
            <a:extLst>
              <a:ext uri="{FF2B5EF4-FFF2-40B4-BE49-F238E27FC236}">
                <a16:creationId xmlns:a16="http://schemas.microsoft.com/office/drawing/2014/main" xmlns="" id="{B1760359-E068-41AA-847A-D3F474D2C5A9}"/>
              </a:ext>
            </a:extLst>
          </p:cNvPr>
          <p:cNvSpPr/>
          <p:nvPr/>
        </p:nvSpPr>
        <p:spPr>
          <a:xfrm>
            <a:off x="2431551" y="1516773"/>
            <a:ext cx="7729269" cy="1200329"/>
          </a:xfrm>
          <a:prstGeom prst="rect">
            <a:avLst/>
          </a:prstGeom>
          <a:solidFill>
            <a:schemeClr val="bg1"/>
          </a:solidFill>
        </p:spPr>
        <p:txBody>
          <a:bodyPr wrap="square">
            <a:spAutoFit/>
          </a:bodyPr>
          <a:lstStyle/>
          <a:p>
            <a:pPr algn="just"/>
            <a:r>
              <a:rPr lang="fr-FR" dirty="0"/>
              <a:t>Le Dispositif Local d’Accompagnement (DLA) est un dispositif public, dont l’opérateur est l’Avise, qui a pour objectif de soutenir et d’accompagner les </a:t>
            </a:r>
            <a:r>
              <a:rPr lang="fr-FR" b="1" dirty="0">
                <a:solidFill>
                  <a:srgbClr val="4666B1"/>
                </a:solidFill>
              </a:rPr>
              <a:t>structures d’utilité sociale </a:t>
            </a:r>
            <a:r>
              <a:rPr lang="fr-FR" dirty="0"/>
              <a:t>de l’Économie sociale et solidaire (ESS), créatrices d’emploi, dans leur démarche de </a:t>
            </a:r>
            <a:r>
              <a:rPr lang="fr-FR" b="1" dirty="0">
                <a:solidFill>
                  <a:srgbClr val="4666B1"/>
                </a:solidFill>
              </a:rPr>
              <a:t>développement</a:t>
            </a:r>
            <a:r>
              <a:rPr lang="fr-FR" b="1" dirty="0">
                <a:solidFill>
                  <a:srgbClr val="70CBCC"/>
                </a:solidFill>
              </a:rPr>
              <a:t> </a:t>
            </a:r>
            <a:r>
              <a:rPr lang="fr-FR" dirty="0"/>
              <a:t>et de </a:t>
            </a:r>
            <a:r>
              <a:rPr lang="fr-FR" b="1" dirty="0">
                <a:solidFill>
                  <a:srgbClr val="4666B1"/>
                </a:solidFill>
              </a:rPr>
              <a:t>consolidation</a:t>
            </a:r>
            <a:r>
              <a:rPr lang="fr-FR" dirty="0"/>
              <a:t>.</a:t>
            </a:r>
          </a:p>
        </p:txBody>
      </p:sp>
      <p:grpSp>
        <p:nvGrpSpPr>
          <p:cNvPr id="10" name="Groupe 9">
            <a:extLst>
              <a:ext uri="{FF2B5EF4-FFF2-40B4-BE49-F238E27FC236}">
                <a16:creationId xmlns:a16="http://schemas.microsoft.com/office/drawing/2014/main" xmlns="" id="{FBEA51B1-FF70-4DE7-A1D7-ADB94BCC7934}"/>
              </a:ext>
            </a:extLst>
          </p:cNvPr>
          <p:cNvGrpSpPr/>
          <p:nvPr/>
        </p:nvGrpSpPr>
        <p:grpSpPr>
          <a:xfrm>
            <a:off x="6096000" y="3286444"/>
            <a:ext cx="3368643" cy="2406941"/>
            <a:chOff x="6001860" y="3138182"/>
            <a:chExt cx="2638616" cy="1834552"/>
          </a:xfrm>
        </p:grpSpPr>
        <p:pic>
          <p:nvPicPr>
            <p:cNvPr id="5" name="Image 4">
              <a:extLst>
                <a:ext uri="{FF2B5EF4-FFF2-40B4-BE49-F238E27FC236}">
                  <a16:creationId xmlns:a16="http://schemas.microsoft.com/office/drawing/2014/main" xmlns="" id="{4A556507-25DD-4D76-B5C4-8969568A4BAE}"/>
                </a:ext>
              </a:extLst>
            </p:cNvPr>
            <p:cNvPicPr>
              <a:picLocks noChangeAspect="1"/>
            </p:cNvPicPr>
            <p:nvPr/>
          </p:nvPicPr>
          <p:blipFill rotWithShape="1">
            <a:blip r:embed="rId2">
              <a:extLst>
                <a:ext uri="{28A0092B-C50C-407E-A947-70E740481C1C}">
                  <a14:useLocalDpi xmlns:a14="http://schemas.microsoft.com/office/drawing/2010/main" val="0"/>
                </a:ext>
              </a:extLst>
            </a:blip>
            <a:srcRect l="56867"/>
            <a:stretch/>
          </p:blipFill>
          <p:spPr>
            <a:xfrm>
              <a:off x="8057806" y="3177830"/>
              <a:ext cx="582670" cy="1794904"/>
            </a:xfrm>
            <a:prstGeom prst="rect">
              <a:avLst/>
            </a:prstGeom>
          </p:spPr>
        </p:pic>
        <p:pic>
          <p:nvPicPr>
            <p:cNvPr id="8" name="Image 7">
              <a:extLst>
                <a:ext uri="{FF2B5EF4-FFF2-40B4-BE49-F238E27FC236}">
                  <a16:creationId xmlns:a16="http://schemas.microsoft.com/office/drawing/2014/main" xmlns="" id="{7F4638A9-04B3-4AD0-9EA2-87F27E4C8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13" y="3138182"/>
              <a:ext cx="1302816" cy="1834551"/>
            </a:xfrm>
            <a:prstGeom prst="rect">
              <a:avLst/>
            </a:prstGeom>
          </p:spPr>
        </p:pic>
        <p:pic>
          <p:nvPicPr>
            <p:cNvPr id="9" name="Image 8">
              <a:extLst>
                <a:ext uri="{FF2B5EF4-FFF2-40B4-BE49-F238E27FC236}">
                  <a16:creationId xmlns:a16="http://schemas.microsoft.com/office/drawing/2014/main" xmlns="" id="{DA01CDFE-94EB-4345-811C-40D83D810F46}"/>
                </a:ext>
              </a:extLst>
            </p:cNvPr>
            <p:cNvPicPr>
              <a:picLocks noChangeAspect="1"/>
            </p:cNvPicPr>
            <p:nvPr/>
          </p:nvPicPr>
          <p:blipFill rotWithShape="1">
            <a:blip r:embed="rId2">
              <a:extLst>
                <a:ext uri="{28A0092B-C50C-407E-A947-70E740481C1C}">
                  <a14:useLocalDpi xmlns:a14="http://schemas.microsoft.com/office/drawing/2010/main" val="0"/>
                </a:ext>
              </a:extLst>
            </a:blip>
            <a:srcRect r="47894"/>
            <a:stretch/>
          </p:blipFill>
          <p:spPr>
            <a:xfrm>
              <a:off x="6001860" y="3177829"/>
              <a:ext cx="688330" cy="1755258"/>
            </a:xfrm>
            <a:prstGeom prst="rect">
              <a:avLst/>
            </a:prstGeom>
          </p:spPr>
        </p:pic>
      </p:grpSp>
      <p:pic>
        <p:nvPicPr>
          <p:cNvPr id="17" name="Image 16">
            <a:extLst>
              <a:ext uri="{FF2B5EF4-FFF2-40B4-BE49-F238E27FC236}">
                <a16:creationId xmlns:a16="http://schemas.microsoft.com/office/drawing/2014/main" xmlns="" id="{FA90BD29-F903-434A-BAA4-66441069CD39}"/>
              </a:ext>
            </a:extLst>
          </p:cNvPr>
          <p:cNvPicPr>
            <a:picLocks noChangeAspect="1"/>
          </p:cNvPicPr>
          <p:nvPr/>
        </p:nvPicPr>
        <p:blipFill>
          <a:blip r:embed="rId4"/>
          <a:stretch>
            <a:fillRect/>
          </a:stretch>
        </p:blipFill>
        <p:spPr>
          <a:xfrm>
            <a:off x="1483182" y="5693385"/>
            <a:ext cx="908196" cy="908196"/>
          </a:xfrm>
          <a:prstGeom prst="ellipse">
            <a:avLst/>
          </a:prstGeom>
          <a:noFill/>
        </p:spPr>
      </p:pic>
      <p:pic>
        <p:nvPicPr>
          <p:cNvPr id="18" name="Image 17">
            <a:extLst>
              <a:ext uri="{FF2B5EF4-FFF2-40B4-BE49-F238E27FC236}">
                <a16:creationId xmlns:a16="http://schemas.microsoft.com/office/drawing/2014/main" xmlns="" id="{4813408F-1F2D-4926-8D84-CC3C65165A2F}"/>
              </a:ext>
            </a:extLst>
          </p:cNvPr>
          <p:cNvPicPr>
            <a:picLocks noChangeAspect="1"/>
          </p:cNvPicPr>
          <p:nvPr/>
        </p:nvPicPr>
        <p:blipFill rotWithShape="1">
          <a:blip r:embed="rId5"/>
          <a:srcRect r="6621"/>
          <a:stretch/>
        </p:blipFill>
        <p:spPr>
          <a:xfrm>
            <a:off x="4443389" y="6025131"/>
            <a:ext cx="1017978" cy="406011"/>
          </a:xfrm>
          <a:prstGeom prst="rect">
            <a:avLst/>
          </a:prstGeom>
        </p:spPr>
      </p:pic>
      <p:pic>
        <p:nvPicPr>
          <p:cNvPr id="19" name="Image 18">
            <a:extLst>
              <a:ext uri="{FF2B5EF4-FFF2-40B4-BE49-F238E27FC236}">
                <a16:creationId xmlns:a16="http://schemas.microsoft.com/office/drawing/2014/main" xmlns="" id="{893EE281-B1ED-447A-84A3-7729BCC04E1A}"/>
              </a:ext>
            </a:extLst>
          </p:cNvPr>
          <p:cNvPicPr>
            <a:picLocks noChangeAspect="1"/>
          </p:cNvPicPr>
          <p:nvPr/>
        </p:nvPicPr>
        <p:blipFill rotWithShape="1">
          <a:blip r:embed="rId6"/>
          <a:srcRect l="6945" t="10902" r="7086" b="7615"/>
          <a:stretch/>
        </p:blipFill>
        <p:spPr>
          <a:xfrm>
            <a:off x="3111426" y="5769947"/>
            <a:ext cx="796638" cy="755072"/>
          </a:xfrm>
          <a:prstGeom prst="rect">
            <a:avLst/>
          </a:prstGeom>
        </p:spPr>
      </p:pic>
      <p:pic>
        <p:nvPicPr>
          <p:cNvPr id="20" name="Image 19">
            <a:extLst>
              <a:ext uri="{FF2B5EF4-FFF2-40B4-BE49-F238E27FC236}">
                <a16:creationId xmlns:a16="http://schemas.microsoft.com/office/drawing/2014/main" xmlns="" id="{9FF88B7F-09AC-46EE-A7B5-85707A82A2E8}"/>
              </a:ext>
            </a:extLst>
          </p:cNvPr>
          <p:cNvPicPr>
            <a:picLocks noChangeAspect="1"/>
          </p:cNvPicPr>
          <p:nvPr/>
        </p:nvPicPr>
        <p:blipFill>
          <a:blip r:embed="rId7"/>
          <a:stretch>
            <a:fillRect/>
          </a:stretch>
        </p:blipFill>
        <p:spPr>
          <a:xfrm>
            <a:off x="6069151" y="6004783"/>
            <a:ext cx="939943" cy="446706"/>
          </a:xfrm>
          <a:prstGeom prst="rect">
            <a:avLst/>
          </a:prstGeom>
        </p:spPr>
      </p:pic>
      <p:pic>
        <p:nvPicPr>
          <p:cNvPr id="21" name="Image 20">
            <a:extLst>
              <a:ext uri="{FF2B5EF4-FFF2-40B4-BE49-F238E27FC236}">
                <a16:creationId xmlns:a16="http://schemas.microsoft.com/office/drawing/2014/main" xmlns="" id="{CE8DC103-18E2-4BB8-A3FB-C681554BA855}"/>
              </a:ext>
            </a:extLst>
          </p:cNvPr>
          <p:cNvPicPr>
            <a:picLocks noChangeAspect="1"/>
          </p:cNvPicPr>
          <p:nvPr/>
        </p:nvPicPr>
        <p:blipFill>
          <a:blip r:embed="rId8"/>
          <a:stretch>
            <a:fillRect/>
          </a:stretch>
        </p:blipFill>
        <p:spPr>
          <a:xfrm>
            <a:off x="7601295" y="5979569"/>
            <a:ext cx="1006295" cy="497134"/>
          </a:xfrm>
          <a:prstGeom prst="rect">
            <a:avLst/>
          </a:prstGeom>
        </p:spPr>
      </p:pic>
      <p:pic>
        <p:nvPicPr>
          <p:cNvPr id="22" name="Image 21">
            <a:extLst>
              <a:ext uri="{FF2B5EF4-FFF2-40B4-BE49-F238E27FC236}">
                <a16:creationId xmlns:a16="http://schemas.microsoft.com/office/drawing/2014/main" xmlns="" id="{D582A9F6-F36E-47ED-88D9-5D0EDFA37752}"/>
              </a:ext>
            </a:extLst>
          </p:cNvPr>
          <p:cNvPicPr>
            <a:picLocks noChangeAspect="1"/>
          </p:cNvPicPr>
          <p:nvPr/>
        </p:nvPicPr>
        <p:blipFill>
          <a:blip r:embed="rId9"/>
          <a:stretch>
            <a:fillRect/>
          </a:stretch>
        </p:blipFill>
        <p:spPr>
          <a:xfrm>
            <a:off x="8968707" y="5937308"/>
            <a:ext cx="878040" cy="581655"/>
          </a:xfrm>
          <a:prstGeom prst="rect">
            <a:avLst/>
          </a:prstGeom>
        </p:spPr>
      </p:pic>
    </p:spTree>
    <p:extLst>
      <p:ext uri="{BB962C8B-B14F-4D97-AF65-F5344CB8AC3E}">
        <p14:creationId xmlns:p14="http://schemas.microsoft.com/office/powerpoint/2010/main" val="3869835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a:pPr>
            <a:r>
              <a:rPr lang="en-US" altLang="ko-KR" dirty="0">
                <a:solidFill>
                  <a:srgbClr val="4666B1"/>
                </a:solidFill>
              </a:rPr>
              <a:t>introduction</a:t>
            </a:r>
            <a:endParaRPr lang="ko-KR" altLang="en-US" dirty="0">
              <a:solidFill>
                <a:srgbClr val="4666B1"/>
              </a:solidFill>
            </a:endParaRPr>
          </a:p>
        </p:txBody>
      </p:sp>
      <p:sp>
        <p:nvSpPr>
          <p:cNvPr id="3" name="내용 개체 틀 2"/>
          <p:cNvSpPr>
            <a:spLocks noGrp="1"/>
          </p:cNvSpPr>
          <p:nvPr>
            <p:ph idx="1"/>
          </p:nvPr>
        </p:nvSpPr>
        <p:spPr>
          <a:xfrm>
            <a:off x="1251678" y="1573076"/>
            <a:ext cx="10178322" cy="4432517"/>
          </a:xfrm>
          <a:ln>
            <a:noFill/>
          </a:ln>
        </p:spPr>
        <p:txBody>
          <a:bodyPr>
            <a:normAutofit/>
          </a:bodyPr>
          <a:lstStyle/>
          <a:p>
            <a:pPr algn="just">
              <a:buFont typeface="Wingdings" pitchFamily="2" charset="2"/>
              <a:buChar char="§"/>
              <a:defRPr/>
            </a:pPr>
            <a:r>
              <a:rPr lang="en-US" altLang="ko-KR" sz="2400" dirty="0" err="1" smtClean="0"/>
              <a:t>Ce</a:t>
            </a:r>
            <a:r>
              <a:rPr lang="en-US" altLang="ko-KR" sz="2400" dirty="0" smtClean="0"/>
              <a:t> </a:t>
            </a:r>
            <a:r>
              <a:rPr lang="en-US" altLang="ko-KR" sz="2400" dirty="0" err="1" smtClean="0"/>
              <a:t>webinaire</a:t>
            </a:r>
            <a:r>
              <a:rPr lang="en-US" altLang="ko-KR" sz="2400" dirty="0" smtClean="0"/>
              <a:t> </a:t>
            </a:r>
            <a:r>
              <a:rPr lang="en-US" altLang="ko-KR" sz="2400" dirty="0" err="1" smtClean="0"/>
              <a:t>sur</a:t>
            </a:r>
            <a:r>
              <a:rPr lang="en-US" altLang="ko-KR" sz="2400" dirty="0" smtClean="0"/>
              <a:t> le </a:t>
            </a:r>
            <a:r>
              <a:rPr lang="en-US" altLang="ko-KR" sz="2400" dirty="0" err="1" smtClean="0"/>
              <a:t>thème</a:t>
            </a:r>
            <a:r>
              <a:rPr lang="en-US" altLang="ko-KR" sz="2400" dirty="0" smtClean="0"/>
              <a:t> </a:t>
            </a:r>
            <a:r>
              <a:rPr lang="en-US" altLang="ko-KR" sz="2400" b="1" dirty="0" smtClean="0">
                <a:solidFill>
                  <a:schemeClr val="tx2"/>
                </a:solidFill>
              </a:rPr>
              <a:t>Le </a:t>
            </a:r>
            <a:r>
              <a:rPr lang="en-US" altLang="ko-KR" sz="2400" b="1" dirty="0" err="1" smtClean="0">
                <a:solidFill>
                  <a:schemeClr val="tx2"/>
                </a:solidFill>
              </a:rPr>
              <a:t>pouvoir</a:t>
            </a:r>
            <a:r>
              <a:rPr lang="en-US" altLang="ko-KR" sz="2400" b="1" dirty="0" smtClean="0">
                <a:solidFill>
                  <a:schemeClr val="tx2"/>
                </a:solidFill>
              </a:rPr>
              <a:t> de la </a:t>
            </a:r>
            <a:r>
              <a:rPr lang="en-US" altLang="ko-KR" sz="2400" b="1" dirty="0" err="1" smtClean="0">
                <a:solidFill>
                  <a:schemeClr val="tx2"/>
                </a:solidFill>
              </a:rPr>
              <a:t>communauté</a:t>
            </a:r>
            <a:r>
              <a:rPr lang="en-US" altLang="ko-KR" sz="2400" b="1" dirty="0" smtClean="0">
                <a:solidFill>
                  <a:schemeClr val="tx2"/>
                </a:solidFill>
              </a:rPr>
              <a:t>: ESS &amp; </a:t>
            </a:r>
            <a:r>
              <a:rPr lang="en-US" altLang="ko-KR" sz="2400" b="1" dirty="0" err="1" smtClean="0">
                <a:solidFill>
                  <a:schemeClr val="tx2"/>
                </a:solidFill>
              </a:rPr>
              <a:t>systèmes</a:t>
            </a:r>
            <a:r>
              <a:rPr lang="en-US" altLang="ko-KR" sz="2400" b="1" dirty="0" smtClean="0">
                <a:solidFill>
                  <a:schemeClr val="tx2"/>
                </a:solidFill>
              </a:rPr>
              <a:t> financiers pour </a:t>
            </a:r>
            <a:r>
              <a:rPr lang="en-US" altLang="ko-KR" sz="2400" b="1" dirty="0" err="1" smtClean="0">
                <a:solidFill>
                  <a:schemeClr val="tx2"/>
                </a:solidFill>
              </a:rPr>
              <a:t>lutter</a:t>
            </a:r>
            <a:r>
              <a:rPr lang="en-US" altLang="ko-KR" sz="2400" b="1" dirty="0" smtClean="0">
                <a:solidFill>
                  <a:schemeClr val="tx2"/>
                </a:solidFill>
              </a:rPr>
              <a:t> </a:t>
            </a:r>
            <a:r>
              <a:rPr lang="en-US" altLang="ko-KR" sz="2400" b="1" dirty="0" err="1" smtClean="0">
                <a:solidFill>
                  <a:schemeClr val="tx2"/>
                </a:solidFill>
              </a:rPr>
              <a:t>contre</a:t>
            </a:r>
            <a:r>
              <a:rPr lang="en-US" altLang="ko-KR" sz="2400" b="1" dirty="0" smtClean="0">
                <a:solidFill>
                  <a:schemeClr val="tx2"/>
                </a:solidFill>
              </a:rPr>
              <a:t> la </a:t>
            </a:r>
            <a:r>
              <a:rPr lang="en-US" altLang="ko-KR" sz="2400" b="1" dirty="0" err="1" smtClean="0">
                <a:solidFill>
                  <a:schemeClr val="tx2"/>
                </a:solidFill>
              </a:rPr>
              <a:t>crise</a:t>
            </a:r>
            <a:r>
              <a:rPr lang="en-US" altLang="ko-KR" sz="2400" b="1" dirty="0" smtClean="0">
                <a:solidFill>
                  <a:schemeClr val="tx2"/>
                </a:solidFill>
              </a:rPr>
              <a:t> du Covid-19 </a:t>
            </a:r>
            <a:r>
              <a:rPr lang="en-US" altLang="ko-KR" sz="2400" dirty="0" smtClean="0"/>
              <a:t>fait </a:t>
            </a:r>
            <a:r>
              <a:rPr lang="en-US" altLang="ko-KR" sz="2400" dirty="0" err="1" smtClean="0"/>
              <a:t>partie</a:t>
            </a:r>
            <a:r>
              <a:rPr lang="en-US" altLang="ko-KR" sz="2400" dirty="0" smtClean="0"/>
              <a:t> </a:t>
            </a:r>
            <a:r>
              <a:rPr lang="en-US" altLang="ko-KR" sz="2400" dirty="0" err="1" smtClean="0"/>
              <a:t>d’une</a:t>
            </a:r>
            <a:r>
              <a:rPr lang="en-US" altLang="ko-KR" sz="2400" dirty="0" smtClean="0"/>
              <a:t> </a:t>
            </a:r>
            <a:r>
              <a:rPr lang="en-US" altLang="ko-KR" sz="2400" b="1" dirty="0" err="1" smtClean="0"/>
              <a:t>série</a:t>
            </a:r>
            <a:r>
              <a:rPr lang="en-US" altLang="ko-KR" sz="2400" b="1" dirty="0" smtClean="0"/>
              <a:t> de </a:t>
            </a:r>
            <a:r>
              <a:rPr lang="en-US" altLang="ko-KR" sz="2400" b="1" dirty="0" err="1" smtClean="0"/>
              <a:t>webinaires</a:t>
            </a:r>
            <a:r>
              <a:rPr lang="en-US" altLang="ko-KR" sz="2400" dirty="0" smtClean="0"/>
              <a:t> en </a:t>
            </a:r>
            <a:r>
              <a:rPr lang="en-US" altLang="ko-KR" sz="2400" dirty="0" err="1" smtClean="0"/>
              <a:t>français</a:t>
            </a:r>
            <a:r>
              <a:rPr lang="en-US" altLang="ko-KR" sz="2400" dirty="0" smtClean="0"/>
              <a:t>, en </a:t>
            </a:r>
            <a:r>
              <a:rPr lang="en-US" altLang="ko-KR" sz="2400" dirty="0" err="1" smtClean="0"/>
              <a:t>anglais</a:t>
            </a:r>
            <a:r>
              <a:rPr lang="en-US" altLang="ko-KR" sz="2400" dirty="0" smtClean="0"/>
              <a:t>, et en </a:t>
            </a:r>
            <a:r>
              <a:rPr lang="en-US" altLang="ko-KR" sz="2400" dirty="0" err="1" smtClean="0"/>
              <a:t>espagnol</a:t>
            </a:r>
            <a:r>
              <a:rPr lang="en-US" altLang="ko-KR" sz="2400" dirty="0" smtClean="0"/>
              <a:t> </a:t>
            </a:r>
            <a:r>
              <a:rPr lang="en-US" altLang="ko-KR" sz="2400" dirty="0" err="1" smtClean="0"/>
              <a:t>organisée</a:t>
            </a:r>
            <a:r>
              <a:rPr lang="en-US" altLang="ko-KR" sz="2400" dirty="0" smtClean="0"/>
              <a:t> tout au long de </a:t>
            </a:r>
            <a:r>
              <a:rPr lang="en-US" altLang="ko-KR" sz="2400" dirty="0" err="1" smtClean="0"/>
              <a:t>l’année</a:t>
            </a:r>
            <a:r>
              <a:rPr lang="en-US" altLang="ko-KR" sz="2400" dirty="0" smtClean="0"/>
              <a:t> en </a:t>
            </a:r>
            <a:r>
              <a:rPr lang="en-US" altLang="ko-KR" sz="2400" dirty="0" err="1" smtClean="0"/>
              <a:t>préparation</a:t>
            </a:r>
            <a:r>
              <a:rPr lang="en-US" altLang="ko-KR" sz="2400" dirty="0" smtClean="0"/>
              <a:t> du </a:t>
            </a:r>
            <a:r>
              <a:rPr lang="en-US" altLang="ko-KR" sz="2400" b="1" dirty="0" smtClean="0"/>
              <a:t>forum GSEF2021 Mexico</a:t>
            </a:r>
            <a:r>
              <a:rPr lang="en-US" altLang="ko-KR" sz="2400" dirty="0" smtClean="0"/>
              <a:t>, en collaboration avec le </a:t>
            </a:r>
            <a:r>
              <a:rPr lang="en-US" altLang="ko-KR" sz="2400" dirty="0" err="1" smtClean="0"/>
              <a:t>Comité</a:t>
            </a:r>
            <a:r>
              <a:rPr lang="en-US" altLang="ko-KR" sz="2400" dirty="0" smtClean="0"/>
              <a:t> </a:t>
            </a:r>
            <a:r>
              <a:rPr lang="en-US" altLang="ko-KR" sz="2400" dirty="0" err="1" smtClean="0"/>
              <a:t>Organisateur</a:t>
            </a:r>
            <a:r>
              <a:rPr lang="en-US" altLang="ko-KR" sz="2400" dirty="0" smtClean="0"/>
              <a:t> Local.</a:t>
            </a:r>
          </a:p>
          <a:p>
            <a:pPr lvl="0" algn="just">
              <a:defRPr/>
            </a:pPr>
            <a:endParaRPr lang="fr-FR" altLang="ko-KR" sz="2400" dirty="0"/>
          </a:p>
          <a:p>
            <a:pPr algn="just">
              <a:buFont typeface="Wingdings" pitchFamily="2" charset="2"/>
              <a:buChar char="§"/>
              <a:defRPr/>
            </a:pPr>
            <a:r>
              <a:rPr lang="fr-FR" altLang="ko-KR" sz="2400" dirty="0" smtClean="0"/>
              <a:t>Prochains webinaires en français</a:t>
            </a:r>
          </a:p>
          <a:p>
            <a:pPr lvl="1" algn="just">
              <a:buFont typeface="Arial" pitchFamily="34" charset="0"/>
              <a:buChar char="•"/>
              <a:defRPr/>
            </a:pPr>
            <a:r>
              <a:rPr lang="fr-FR" altLang="ko-KR" sz="2400" b="1" dirty="0" smtClean="0"/>
              <a:t>15 septembre</a:t>
            </a:r>
            <a:r>
              <a:rPr lang="fr-FR" altLang="ko-KR" sz="2400" dirty="0" smtClean="0"/>
              <a:t>: </a:t>
            </a:r>
            <a:r>
              <a:rPr lang="fr-FR" altLang="ko-KR" sz="2400" i="1" dirty="0" smtClean="0"/>
              <a:t>Nouveaux </a:t>
            </a:r>
            <a:r>
              <a:rPr lang="fr-FR" altLang="ko-KR" sz="2400" i="1" dirty="0"/>
              <a:t>écosystèmes de l'ESS: santé, éducation, économie informelle &amp; 4ème révolution industrielle</a:t>
            </a:r>
            <a:endParaRPr lang="en-US" altLang="ko-KR" sz="2400" i="1" dirty="0"/>
          </a:p>
          <a:p>
            <a:pPr marL="0" lvl="0" indent="0">
              <a:buNone/>
              <a:defRPr/>
            </a:pPr>
            <a:endParaRPr lang="en-US" altLang="ko-KR" dirty="0"/>
          </a:p>
          <a:p>
            <a:pPr lvl="0">
              <a:defRPr/>
            </a:pPr>
            <a:endParaRPr lang="en-US" altLang="ko-KR" dirty="0"/>
          </a:p>
          <a:p>
            <a:pPr lvl="0">
              <a:defRPr/>
            </a:pPr>
            <a:endParaRPr lang="ko-KR" altLang="en-US" dirty="0"/>
          </a:p>
        </p:txBody>
      </p:sp>
    </p:spTree>
    <p:extLst>
      <p:ext uri="{BB962C8B-B14F-4D97-AF65-F5344CB8AC3E}">
        <p14:creationId xmlns:p14="http://schemas.microsoft.com/office/powerpoint/2010/main" val="309390300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0" y="374636"/>
            <a:ext cx="12192000" cy="1492132"/>
          </a:xfrm>
        </p:spPr>
        <p:txBody>
          <a:bodyPr>
            <a:noAutofit/>
          </a:bodyPr>
          <a:lstStyle/>
          <a:p>
            <a:pPr algn="ctr"/>
            <a:r>
              <a:rPr lang="fr-FR" sz="4200" dirty="0" smtClean="0">
                <a:solidFill>
                  <a:schemeClr val="tx1"/>
                </a:solidFill>
              </a:rPr>
              <a:t>Les </a:t>
            </a:r>
            <a:r>
              <a:rPr lang="fr-FR" sz="4200" dirty="0">
                <a:solidFill>
                  <a:schemeClr val="tx1"/>
                </a:solidFill>
              </a:rPr>
              <a:t>chiffres du </a:t>
            </a:r>
            <a:r>
              <a:rPr lang="fr-FR" sz="4200" dirty="0" smtClean="0">
                <a:solidFill>
                  <a:schemeClr val="tx1"/>
                </a:solidFill>
              </a:rPr>
              <a:t>DLA</a:t>
            </a:r>
            <a:endParaRPr lang="en-US" sz="4200" dirty="0">
              <a:solidFill>
                <a:schemeClr val="tx1"/>
              </a:solidFill>
            </a:endParaRPr>
          </a:p>
        </p:txBody>
      </p:sp>
      <p:grpSp>
        <p:nvGrpSpPr>
          <p:cNvPr id="4" name="Groupe 3">
            <a:extLst>
              <a:ext uri="{FF2B5EF4-FFF2-40B4-BE49-F238E27FC236}">
                <a16:creationId xmlns:a16="http://schemas.microsoft.com/office/drawing/2014/main" xmlns="" id="{AFE0444B-5942-481D-AFF2-5A16B5A255EB}"/>
              </a:ext>
            </a:extLst>
          </p:cNvPr>
          <p:cNvGrpSpPr/>
          <p:nvPr/>
        </p:nvGrpSpPr>
        <p:grpSpPr>
          <a:xfrm>
            <a:off x="6986322" y="1734389"/>
            <a:ext cx="3538708" cy="1877437"/>
            <a:chOff x="5111221" y="322816"/>
            <a:chExt cx="3538708" cy="1877437"/>
          </a:xfrm>
        </p:grpSpPr>
        <p:sp>
          <p:nvSpPr>
            <p:cNvPr id="5" name="ZoneTexte 4">
              <a:extLst>
                <a:ext uri="{FF2B5EF4-FFF2-40B4-BE49-F238E27FC236}">
                  <a16:creationId xmlns:a16="http://schemas.microsoft.com/office/drawing/2014/main" xmlns="" id="{9DF45E31-8A21-46AA-81BA-BBFB644A9C17}"/>
                </a:ext>
              </a:extLst>
            </p:cNvPr>
            <p:cNvSpPr txBox="1"/>
            <p:nvPr/>
          </p:nvSpPr>
          <p:spPr>
            <a:xfrm>
              <a:off x="5111221" y="322816"/>
              <a:ext cx="810258" cy="923330"/>
            </a:xfrm>
            <a:prstGeom prst="rect">
              <a:avLst/>
            </a:prstGeom>
            <a:noFill/>
          </p:spPr>
          <p:txBody>
            <a:bodyPr wrap="square" rtlCol="0" anchor="ctr">
              <a:spAutoFit/>
            </a:bodyPr>
            <a:lstStyle/>
            <a:p>
              <a:pPr algn="ctr"/>
              <a:r>
                <a:rPr lang="fr-FR" sz="5400" b="1" dirty="0">
                  <a:solidFill>
                    <a:srgbClr val="4666B1"/>
                  </a:solidFill>
                </a:rPr>
                <a:t>3</a:t>
              </a:r>
              <a:endParaRPr lang="fr-FR" sz="2400" dirty="0">
                <a:solidFill>
                  <a:srgbClr val="4666B1"/>
                </a:solidFill>
              </a:endParaRPr>
            </a:p>
          </p:txBody>
        </p:sp>
        <p:sp>
          <p:nvSpPr>
            <p:cNvPr id="8" name="ZoneTexte 7">
              <a:extLst>
                <a:ext uri="{FF2B5EF4-FFF2-40B4-BE49-F238E27FC236}">
                  <a16:creationId xmlns:a16="http://schemas.microsoft.com/office/drawing/2014/main" xmlns="" id="{CD72EF3E-29E2-4EE4-9306-D241A8DBF7E6}"/>
                </a:ext>
              </a:extLst>
            </p:cNvPr>
            <p:cNvSpPr txBox="1"/>
            <p:nvPr/>
          </p:nvSpPr>
          <p:spPr>
            <a:xfrm>
              <a:off x="5685503" y="538316"/>
              <a:ext cx="2964426" cy="584775"/>
            </a:xfrm>
            <a:prstGeom prst="rect">
              <a:avLst/>
            </a:prstGeom>
            <a:noFill/>
          </p:spPr>
          <p:txBody>
            <a:bodyPr wrap="square" rtlCol="0">
              <a:spAutoFit/>
            </a:bodyPr>
            <a:lstStyle/>
            <a:p>
              <a:r>
                <a:rPr lang="fr-FR" sz="1600" dirty="0"/>
                <a:t>thématiques principales d’intervention :</a:t>
              </a:r>
            </a:p>
          </p:txBody>
        </p:sp>
        <p:sp>
          <p:nvSpPr>
            <p:cNvPr id="9" name="ZoneTexte 8">
              <a:extLst>
                <a:ext uri="{FF2B5EF4-FFF2-40B4-BE49-F238E27FC236}">
                  <a16:creationId xmlns:a16="http://schemas.microsoft.com/office/drawing/2014/main" xmlns="" id="{0D6D4FF0-35C2-4D6F-A2C0-8B6855AC32CD}"/>
                </a:ext>
              </a:extLst>
            </p:cNvPr>
            <p:cNvSpPr txBox="1"/>
            <p:nvPr/>
          </p:nvSpPr>
          <p:spPr>
            <a:xfrm>
              <a:off x="5390534" y="1246146"/>
              <a:ext cx="3166249" cy="954107"/>
            </a:xfrm>
            <a:prstGeom prst="rect">
              <a:avLst/>
            </a:prstGeom>
            <a:noFill/>
          </p:spPr>
          <p:txBody>
            <a:bodyPr wrap="square" rtlCol="0">
              <a:spAutoFit/>
            </a:bodyPr>
            <a:lstStyle/>
            <a:p>
              <a:pPr marL="285750" indent="-285750">
                <a:buFont typeface="Arial" panose="020B0604020202020204" pitchFamily="34" charset="0"/>
                <a:buChar char="•"/>
              </a:pPr>
              <a:r>
                <a:rPr lang="fr-FR" dirty="0"/>
                <a:t>Projet et stratégie </a:t>
              </a:r>
            </a:p>
            <a:p>
              <a:pPr marL="285750" indent="-285750">
                <a:buFont typeface="Arial" panose="020B0604020202020204" pitchFamily="34" charset="0"/>
                <a:buChar char="•"/>
              </a:pPr>
              <a:r>
                <a:rPr lang="fr-FR" dirty="0"/>
                <a:t>Organisation interne </a:t>
              </a:r>
            </a:p>
            <a:p>
              <a:pPr marL="285750" indent="-285750">
                <a:buFont typeface="Arial" panose="020B0604020202020204" pitchFamily="34" charset="0"/>
                <a:buChar char="•"/>
              </a:pPr>
              <a:r>
                <a:rPr lang="fr-FR" dirty="0"/>
                <a:t>Diversification des financements et activités </a:t>
              </a:r>
            </a:p>
          </p:txBody>
        </p:sp>
      </p:grpSp>
      <p:sp>
        <p:nvSpPr>
          <p:cNvPr id="10" name="ZoneTexte 9">
            <a:extLst>
              <a:ext uri="{FF2B5EF4-FFF2-40B4-BE49-F238E27FC236}">
                <a16:creationId xmlns:a16="http://schemas.microsoft.com/office/drawing/2014/main" xmlns="" id="{2A442A5B-5683-449B-85E3-032D8C2FDC08}"/>
              </a:ext>
            </a:extLst>
          </p:cNvPr>
          <p:cNvSpPr txBox="1"/>
          <p:nvPr/>
        </p:nvSpPr>
        <p:spPr>
          <a:xfrm>
            <a:off x="6877576" y="4336507"/>
            <a:ext cx="3756201" cy="1754326"/>
          </a:xfrm>
          <a:prstGeom prst="rect">
            <a:avLst/>
          </a:prstGeom>
          <a:noFill/>
        </p:spPr>
        <p:txBody>
          <a:bodyPr wrap="square" rtlCol="0">
            <a:spAutoFit/>
          </a:bodyPr>
          <a:lstStyle/>
          <a:p>
            <a:pPr algn="ctr"/>
            <a:r>
              <a:rPr lang="fr-FR" sz="2000" b="1" dirty="0">
                <a:solidFill>
                  <a:srgbClr val="4666B1"/>
                </a:solidFill>
              </a:rPr>
              <a:t>Et une diversité de secteurs </a:t>
            </a:r>
            <a:r>
              <a:rPr lang="fr-FR" sz="2000" b="1" dirty="0" smtClean="0">
                <a:solidFill>
                  <a:srgbClr val="4666B1"/>
                </a:solidFill>
              </a:rPr>
              <a:t>accompagnés</a:t>
            </a:r>
            <a:r>
              <a:rPr lang="fr-FR" sz="1600" dirty="0" smtClean="0"/>
              <a:t>: Culture</a:t>
            </a:r>
            <a:r>
              <a:rPr lang="fr-FR" sz="1600" dirty="0"/>
              <a:t>, animation sociale, Insertion par l’Activité Economique, santé, sport, environnement … </a:t>
            </a:r>
          </a:p>
          <a:p>
            <a:endParaRPr lang="fr-FR" sz="2000" dirty="0"/>
          </a:p>
        </p:txBody>
      </p:sp>
      <p:sp>
        <p:nvSpPr>
          <p:cNvPr id="11" name="ZoneTexte 10">
            <a:extLst>
              <a:ext uri="{FF2B5EF4-FFF2-40B4-BE49-F238E27FC236}">
                <a16:creationId xmlns:a16="http://schemas.microsoft.com/office/drawing/2014/main" xmlns="" id="{36D5B8E7-B909-42B5-B65F-69240459E4BF}"/>
              </a:ext>
            </a:extLst>
          </p:cNvPr>
          <p:cNvSpPr txBox="1"/>
          <p:nvPr/>
        </p:nvSpPr>
        <p:spPr>
          <a:xfrm>
            <a:off x="1760116" y="1995999"/>
            <a:ext cx="1821426" cy="1323439"/>
          </a:xfrm>
          <a:prstGeom prst="rect">
            <a:avLst/>
          </a:prstGeom>
          <a:noFill/>
        </p:spPr>
        <p:txBody>
          <a:bodyPr wrap="square" rtlCol="0">
            <a:spAutoFit/>
          </a:bodyPr>
          <a:lstStyle/>
          <a:p>
            <a:pPr algn="ctr"/>
            <a:r>
              <a:rPr lang="fr-FR" sz="2600" b="1" dirty="0">
                <a:solidFill>
                  <a:srgbClr val="4666B1"/>
                </a:solidFill>
              </a:rPr>
              <a:t>62 000</a:t>
            </a:r>
          </a:p>
          <a:p>
            <a:pPr algn="ctr"/>
            <a:r>
              <a:rPr lang="fr-FR" dirty="0"/>
              <a:t>structures accompagnées depuis 2003</a:t>
            </a:r>
          </a:p>
        </p:txBody>
      </p:sp>
      <p:sp>
        <p:nvSpPr>
          <p:cNvPr id="12" name="ZoneTexte 11">
            <a:extLst>
              <a:ext uri="{FF2B5EF4-FFF2-40B4-BE49-F238E27FC236}">
                <a16:creationId xmlns:a16="http://schemas.microsoft.com/office/drawing/2014/main" xmlns="" id="{2365BD86-FCE8-4EC0-90A8-CDFBA778D2C9}"/>
              </a:ext>
            </a:extLst>
          </p:cNvPr>
          <p:cNvSpPr txBox="1"/>
          <p:nvPr/>
        </p:nvSpPr>
        <p:spPr>
          <a:xfrm>
            <a:off x="2088445" y="3879926"/>
            <a:ext cx="2227649" cy="677108"/>
          </a:xfrm>
          <a:prstGeom prst="rect">
            <a:avLst/>
          </a:prstGeom>
          <a:noFill/>
        </p:spPr>
        <p:txBody>
          <a:bodyPr wrap="square" rtlCol="0">
            <a:spAutoFit/>
          </a:bodyPr>
          <a:lstStyle/>
          <a:p>
            <a:r>
              <a:rPr lang="fr-FR" sz="2000" b="1" dirty="0">
                <a:solidFill>
                  <a:srgbClr val="4666B1"/>
                </a:solidFill>
              </a:rPr>
              <a:t>24,5</a:t>
            </a:r>
            <a:r>
              <a:rPr lang="fr-FR" sz="2000" b="1" dirty="0">
                <a:solidFill>
                  <a:srgbClr val="92A5D2"/>
                </a:solidFill>
              </a:rPr>
              <a:t> </a:t>
            </a:r>
            <a:r>
              <a:rPr lang="fr-FR" dirty="0"/>
              <a:t>millions de budget annuel</a:t>
            </a:r>
          </a:p>
        </p:txBody>
      </p:sp>
      <p:sp>
        <p:nvSpPr>
          <p:cNvPr id="13" name="Rectangle 12">
            <a:extLst>
              <a:ext uri="{FF2B5EF4-FFF2-40B4-BE49-F238E27FC236}">
                <a16:creationId xmlns:a16="http://schemas.microsoft.com/office/drawing/2014/main" xmlns="" id="{9DD61ECB-9759-47FF-A6BA-64EFC65B8B12}"/>
              </a:ext>
            </a:extLst>
          </p:cNvPr>
          <p:cNvSpPr/>
          <p:nvPr/>
        </p:nvSpPr>
        <p:spPr>
          <a:xfrm>
            <a:off x="3976523" y="2611922"/>
            <a:ext cx="2614818" cy="400110"/>
          </a:xfrm>
          <a:prstGeom prst="rect">
            <a:avLst/>
          </a:prstGeom>
        </p:spPr>
        <p:txBody>
          <a:bodyPr wrap="none">
            <a:spAutoFit/>
          </a:bodyPr>
          <a:lstStyle/>
          <a:p>
            <a:r>
              <a:rPr lang="fr-FR" sz="2000" b="1" dirty="0">
                <a:solidFill>
                  <a:srgbClr val="4666B1"/>
                </a:solidFill>
              </a:rPr>
              <a:t>127</a:t>
            </a:r>
            <a:r>
              <a:rPr lang="fr-FR" b="1" dirty="0">
                <a:solidFill>
                  <a:schemeClr val="accent6"/>
                </a:solidFill>
              </a:rPr>
              <a:t> </a:t>
            </a:r>
            <a:r>
              <a:rPr lang="fr-FR" dirty="0"/>
              <a:t>structures porteuses</a:t>
            </a:r>
          </a:p>
        </p:txBody>
      </p:sp>
      <p:sp>
        <p:nvSpPr>
          <p:cNvPr id="14" name="ZoneTexte 13">
            <a:extLst>
              <a:ext uri="{FF2B5EF4-FFF2-40B4-BE49-F238E27FC236}">
                <a16:creationId xmlns:a16="http://schemas.microsoft.com/office/drawing/2014/main" xmlns="" id="{58849450-4FD2-4DB4-BD1F-98D07B4BD710}"/>
              </a:ext>
            </a:extLst>
          </p:cNvPr>
          <p:cNvSpPr txBox="1"/>
          <p:nvPr/>
        </p:nvSpPr>
        <p:spPr>
          <a:xfrm>
            <a:off x="4203025" y="3821148"/>
            <a:ext cx="2190025" cy="1508105"/>
          </a:xfrm>
          <a:prstGeom prst="rect">
            <a:avLst/>
          </a:prstGeom>
          <a:noFill/>
        </p:spPr>
        <p:txBody>
          <a:bodyPr wrap="square" rtlCol="0">
            <a:spAutoFit/>
          </a:bodyPr>
          <a:lstStyle/>
          <a:p>
            <a:pPr algn="ctr"/>
            <a:r>
              <a:rPr lang="fr-FR" sz="2000" b="1" dirty="0">
                <a:solidFill>
                  <a:srgbClr val="4666B1"/>
                </a:solidFill>
              </a:rPr>
              <a:t>75% </a:t>
            </a:r>
          </a:p>
          <a:p>
            <a:pPr algn="ctr"/>
            <a:r>
              <a:rPr lang="fr-FR" dirty="0"/>
              <a:t>des structures accompagnées chaque année ont entre </a:t>
            </a:r>
            <a:r>
              <a:rPr lang="fr-FR" dirty="0" smtClean="0"/>
              <a:t>1 et </a:t>
            </a:r>
            <a:r>
              <a:rPr lang="fr-FR" dirty="0"/>
              <a:t>25 salariés</a:t>
            </a:r>
          </a:p>
        </p:txBody>
      </p:sp>
    </p:spTree>
    <p:extLst>
      <p:ext uri="{BB962C8B-B14F-4D97-AF65-F5344CB8AC3E}">
        <p14:creationId xmlns:p14="http://schemas.microsoft.com/office/powerpoint/2010/main" val="30588170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46874" y="374636"/>
            <a:ext cx="10298624" cy="1492132"/>
          </a:xfrm>
        </p:spPr>
        <p:txBody>
          <a:bodyPr>
            <a:noAutofit/>
          </a:bodyPr>
          <a:lstStyle/>
          <a:p>
            <a:pPr algn="ctr"/>
            <a:r>
              <a:rPr lang="fr-FR" sz="4200" dirty="0">
                <a:solidFill>
                  <a:schemeClr val="tx1"/>
                </a:solidFill>
              </a:rPr>
              <a:t>(Un parcours sur mesure)</a:t>
            </a:r>
            <a:endParaRPr lang="en-US" sz="4200" dirty="0">
              <a:solidFill>
                <a:schemeClr val="tx1"/>
              </a:solidFill>
            </a:endParaRPr>
          </a:p>
        </p:txBody>
      </p:sp>
      <p:grpSp>
        <p:nvGrpSpPr>
          <p:cNvPr id="19" name="Groupe 18">
            <a:extLst>
              <a:ext uri="{FF2B5EF4-FFF2-40B4-BE49-F238E27FC236}">
                <a16:creationId xmlns:a16="http://schemas.microsoft.com/office/drawing/2014/main" xmlns="" id="{F742D50B-F5AE-41AC-A444-EE7B3FED637A}"/>
              </a:ext>
            </a:extLst>
          </p:cNvPr>
          <p:cNvGrpSpPr/>
          <p:nvPr/>
        </p:nvGrpSpPr>
        <p:grpSpPr>
          <a:xfrm>
            <a:off x="2119199" y="1866767"/>
            <a:ext cx="8042206" cy="4290751"/>
            <a:chOff x="2823874" y="1217331"/>
            <a:chExt cx="6193492" cy="3251724"/>
          </a:xfrm>
        </p:grpSpPr>
        <p:sp>
          <p:nvSpPr>
            <p:cNvPr id="20" name="Rectangle 19">
              <a:extLst>
                <a:ext uri="{FF2B5EF4-FFF2-40B4-BE49-F238E27FC236}">
                  <a16:creationId xmlns:a16="http://schemas.microsoft.com/office/drawing/2014/main" xmlns="" id="{AA33A2A6-047B-40B0-BF00-3847C70E49F9}"/>
                </a:ext>
              </a:extLst>
            </p:cNvPr>
            <p:cNvSpPr/>
            <p:nvPr/>
          </p:nvSpPr>
          <p:spPr>
            <a:xfrm>
              <a:off x="2823874" y="2905121"/>
              <a:ext cx="3033174" cy="1542422"/>
            </a:xfrm>
            <a:prstGeom prst="rect">
              <a:avLst/>
            </a:prstGeom>
            <a:solidFill>
              <a:srgbClr val="26A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xmlns="" id="{B13FCF19-8869-4DC5-BF0B-81B8CCB789EA}"/>
                </a:ext>
              </a:extLst>
            </p:cNvPr>
            <p:cNvSpPr/>
            <p:nvPr/>
          </p:nvSpPr>
          <p:spPr>
            <a:xfrm>
              <a:off x="5963464" y="2926633"/>
              <a:ext cx="3053901" cy="1542422"/>
            </a:xfrm>
            <a:prstGeom prst="rect">
              <a:avLst/>
            </a:prstGeom>
            <a:solidFill>
              <a:srgbClr val="AF1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xmlns="" id="{9EF86B5E-CC19-4A8D-B474-CB2F7A4582E4}"/>
                </a:ext>
              </a:extLst>
            </p:cNvPr>
            <p:cNvSpPr/>
            <p:nvPr/>
          </p:nvSpPr>
          <p:spPr>
            <a:xfrm>
              <a:off x="5984192" y="1217331"/>
              <a:ext cx="3033174" cy="1542422"/>
            </a:xfrm>
            <a:prstGeom prst="rect">
              <a:avLst/>
            </a:prstGeom>
            <a:solidFill>
              <a:srgbClr val="477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         </a:t>
              </a:r>
            </a:p>
          </p:txBody>
        </p:sp>
        <p:sp>
          <p:nvSpPr>
            <p:cNvPr id="23" name="Rectangle 22">
              <a:extLst>
                <a:ext uri="{FF2B5EF4-FFF2-40B4-BE49-F238E27FC236}">
                  <a16:creationId xmlns:a16="http://schemas.microsoft.com/office/drawing/2014/main" xmlns="" id="{0E25CC60-BAB2-4872-B54B-20DA0042CEEB}"/>
                </a:ext>
              </a:extLst>
            </p:cNvPr>
            <p:cNvSpPr/>
            <p:nvPr/>
          </p:nvSpPr>
          <p:spPr>
            <a:xfrm>
              <a:off x="2823874" y="1217331"/>
              <a:ext cx="3033174" cy="1542422"/>
            </a:xfrm>
            <a:prstGeom prst="rect">
              <a:avLst/>
            </a:prstGeom>
            <a:solidFill>
              <a:srgbClr val="70C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llipse 23">
              <a:extLst>
                <a:ext uri="{FF2B5EF4-FFF2-40B4-BE49-F238E27FC236}">
                  <a16:creationId xmlns:a16="http://schemas.microsoft.com/office/drawing/2014/main" xmlns="" id="{35D82197-3CA5-43A7-8DD7-7C7FEC524FE1}"/>
                </a:ext>
              </a:extLst>
            </p:cNvPr>
            <p:cNvSpPr/>
            <p:nvPr/>
          </p:nvSpPr>
          <p:spPr>
            <a:xfrm>
              <a:off x="4943657" y="1933413"/>
              <a:ext cx="1933200" cy="1933477"/>
            </a:xfrm>
            <a:prstGeom prst="ellipse">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xmlns="" id="{5C6BC153-1372-4179-AD07-149945A52906}"/>
                </a:ext>
              </a:extLst>
            </p:cNvPr>
            <p:cNvSpPr/>
            <p:nvPr/>
          </p:nvSpPr>
          <p:spPr>
            <a:xfrm>
              <a:off x="4998167" y="1981273"/>
              <a:ext cx="1824179" cy="1823934"/>
            </a:xfrm>
            <a:prstGeom prst="ellipse">
              <a:avLst/>
            </a:prstGeom>
            <a:solidFill>
              <a:schemeClr val="bg1"/>
            </a:solidFill>
            <a:ln>
              <a:solidFill>
                <a:srgbClr val="4779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xmlns="" id="{15DD0D23-7C98-46B5-8B00-8E70053F9B65}"/>
                </a:ext>
              </a:extLst>
            </p:cNvPr>
            <p:cNvSpPr txBox="1"/>
            <p:nvPr/>
          </p:nvSpPr>
          <p:spPr>
            <a:xfrm>
              <a:off x="2951018" y="1350818"/>
              <a:ext cx="2486891" cy="1031051"/>
            </a:xfrm>
            <a:prstGeom prst="rect">
              <a:avLst/>
            </a:prstGeom>
            <a:noFill/>
          </p:spPr>
          <p:txBody>
            <a:bodyPr wrap="square" rtlCol="0">
              <a:spAutoFit/>
            </a:bodyPr>
            <a:lstStyle/>
            <a:p>
              <a:r>
                <a:rPr lang="fr-FR" b="1" dirty="0">
                  <a:solidFill>
                    <a:schemeClr val="bg1"/>
                  </a:solidFill>
                </a:rPr>
                <a:t>ACCUEIL</a:t>
              </a:r>
            </a:p>
            <a:p>
              <a:endParaRPr lang="fr-FR" b="1" dirty="0">
                <a:solidFill>
                  <a:schemeClr val="bg1"/>
                </a:solidFill>
              </a:endParaRPr>
            </a:p>
            <a:p>
              <a:r>
                <a:rPr lang="fr-FR" sz="1100" dirty="0">
                  <a:solidFill>
                    <a:schemeClr val="bg1"/>
                  </a:solidFill>
                </a:rPr>
                <a:t>Premier échange avec la structure et analyse de la pertinence d’un accompagnement DLA </a:t>
              </a:r>
            </a:p>
          </p:txBody>
        </p:sp>
        <p:sp>
          <p:nvSpPr>
            <p:cNvPr id="27" name="ZoneTexte 26">
              <a:extLst>
                <a:ext uri="{FF2B5EF4-FFF2-40B4-BE49-F238E27FC236}">
                  <a16:creationId xmlns:a16="http://schemas.microsoft.com/office/drawing/2014/main" xmlns="" id="{D57B40E6-EF5D-48F6-ABD1-E3F9F1DF7D01}"/>
                </a:ext>
              </a:extLst>
            </p:cNvPr>
            <p:cNvSpPr txBox="1"/>
            <p:nvPr/>
          </p:nvSpPr>
          <p:spPr>
            <a:xfrm>
              <a:off x="6330833" y="1360697"/>
              <a:ext cx="2493818" cy="279896"/>
            </a:xfrm>
            <a:prstGeom prst="rect">
              <a:avLst/>
            </a:prstGeom>
            <a:noFill/>
          </p:spPr>
          <p:txBody>
            <a:bodyPr wrap="square" rtlCol="0">
              <a:spAutoFit/>
            </a:bodyPr>
            <a:lstStyle/>
            <a:p>
              <a:pPr algn="r"/>
              <a:r>
                <a:rPr lang="fr-FR" b="1" dirty="0">
                  <a:solidFill>
                    <a:schemeClr val="bg1"/>
                  </a:solidFill>
                </a:rPr>
                <a:t>DIAGNOSTIC PARTAGÉ</a:t>
              </a:r>
            </a:p>
          </p:txBody>
        </p:sp>
        <p:sp>
          <p:nvSpPr>
            <p:cNvPr id="28" name="ZoneTexte 27">
              <a:extLst>
                <a:ext uri="{FF2B5EF4-FFF2-40B4-BE49-F238E27FC236}">
                  <a16:creationId xmlns:a16="http://schemas.microsoft.com/office/drawing/2014/main" xmlns="" id="{A01AE33D-5142-4A1D-9CA6-D6395E7A6FD4}"/>
                </a:ext>
              </a:extLst>
            </p:cNvPr>
            <p:cNvSpPr txBox="1"/>
            <p:nvPr/>
          </p:nvSpPr>
          <p:spPr>
            <a:xfrm>
              <a:off x="2951019" y="2999734"/>
              <a:ext cx="2439398" cy="1002962"/>
            </a:xfrm>
            <a:prstGeom prst="rect">
              <a:avLst/>
            </a:prstGeom>
            <a:noFill/>
          </p:spPr>
          <p:txBody>
            <a:bodyPr wrap="square" rtlCol="0">
              <a:spAutoFit/>
            </a:bodyPr>
            <a:lstStyle/>
            <a:p>
              <a:r>
                <a:rPr lang="fr-FR" b="1" dirty="0">
                  <a:solidFill>
                    <a:schemeClr val="bg1"/>
                  </a:solidFill>
                </a:rPr>
                <a:t>PARCOURS</a:t>
              </a:r>
            </a:p>
            <a:p>
              <a:r>
                <a:rPr lang="fr-FR" b="1" dirty="0">
                  <a:solidFill>
                    <a:schemeClr val="bg1"/>
                  </a:solidFill>
                </a:rPr>
                <a:t>ACCOMPAGNEMENT</a:t>
              </a:r>
            </a:p>
            <a:p>
              <a:r>
                <a:rPr lang="fr-FR" sz="1100" dirty="0">
                  <a:solidFill>
                    <a:schemeClr val="bg1"/>
                  </a:solidFill>
                </a:rPr>
                <a:t>Mise en œuvre du parcours d’accompagnement pouvant inclure des actions réalisées par la structure elle-même, un prestataire ou un autre acteur de l’accompagnement. </a:t>
              </a:r>
            </a:p>
          </p:txBody>
        </p:sp>
        <p:sp>
          <p:nvSpPr>
            <p:cNvPr id="29" name="ZoneTexte 28">
              <a:extLst>
                <a:ext uri="{FF2B5EF4-FFF2-40B4-BE49-F238E27FC236}">
                  <a16:creationId xmlns:a16="http://schemas.microsoft.com/office/drawing/2014/main" xmlns="" id="{50C281E2-82C1-4B8B-BA55-4BC100719EF3}"/>
                </a:ext>
              </a:extLst>
            </p:cNvPr>
            <p:cNvSpPr txBox="1"/>
            <p:nvPr/>
          </p:nvSpPr>
          <p:spPr>
            <a:xfrm>
              <a:off x="7191347" y="2951876"/>
              <a:ext cx="1633304" cy="279896"/>
            </a:xfrm>
            <a:prstGeom prst="rect">
              <a:avLst/>
            </a:prstGeom>
            <a:noFill/>
          </p:spPr>
          <p:txBody>
            <a:bodyPr wrap="square" rtlCol="0">
              <a:spAutoFit/>
            </a:bodyPr>
            <a:lstStyle/>
            <a:p>
              <a:pPr algn="r"/>
              <a:r>
                <a:rPr lang="fr-FR" b="1" dirty="0">
                  <a:solidFill>
                    <a:schemeClr val="bg1"/>
                  </a:solidFill>
                </a:rPr>
                <a:t>BILAN ET SUIVI</a:t>
              </a:r>
            </a:p>
          </p:txBody>
        </p:sp>
        <p:sp>
          <p:nvSpPr>
            <p:cNvPr id="30" name="Rectangle 29">
              <a:extLst>
                <a:ext uri="{FF2B5EF4-FFF2-40B4-BE49-F238E27FC236}">
                  <a16:creationId xmlns:a16="http://schemas.microsoft.com/office/drawing/2014/main" xmlns="" id="{05B11840-4968-421B-8EC3-9D4C4D08E5A4}"/>
                </a:ext>
              </a:extLst>
            </p:cNvPr>
            <p:cNvSpPr/>
            <p:nvPr/>
          </p:nvSpPr>
          <p:spPr>
            <a:xfrm>
              <a:off x="6521255" y="3373914"/>
              <a:ext cx="2303396" cy="454831"/>
            </a:xfrm>
            <a:prstGeom prst="rect">
              <a:avLst/>
            </a:prstGeom>
          </p:spPr>
          <p:txBody>
            <a:bodyPr wrap="square">
              <a:spAutoFit/>
            </a:bodyPr>
            <a:lstStyle/>
            <a:p>
              <a:pPr algn="r"/>
              <a:r>
                <a:rPr lang="fr-FR" sz="1100" dirty="0">
                  <a:solidFill>
                    <a:schemeClr val="bg1"/>
                  </a:solidFill>
                </a:rPr>
                <a:t>Bilan de l’accompagnement avec la structure et analyse des résultats, en particulier sur l’activité et l’emploi.   </a:t>
              </a:r>
              <a:endParaRPr lang="fr-FR" sz="1100" dirty="0"/>
            </a:p>
          </p:txBody>
        </p:sp>
        <p:pic>
          <p:nvPicPr>
            <p:cNvPr id="31" name="Image 30">
              <a:extLst>
                <a:ext uri="{FF2B5EF4-FFF2-40B4-BE49-F238E27FC236}">
                  <a16:creationId xmlns:a16="http://schemas.microsoft.com/office/drawing/2014/main" xmlns="" id="{303F9A65-46BC-4F82-9006-B53A5BE88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417" y="2195023"/>
              <a:ext cx="989137" cy="1392846"/>
            </a:xfrm>
            <a:prstGeom prst="rect">
              <a:avLst/>
            </a:prstGeom>
          </p:spPr>
        </p:pic>
      </p:grpSp>
      <p:sp>
        <p:nvSpPr>
          <p:cNvPr id="16" name="Rectangle 29">
            <a:extLst>
              <a:ext uri="{FF2B5EF4-FFF2-40B4-BE49-F238E27FC236}">
                <a16:creationId xmlns:a16="http://schemas.microsoft.com/office/drawing/2014/main" xmlns="" id="{05B11840-4968-421B-8EC3-9D4C4D08E5A4}"/>
              </a:ext>
            </a:extLst>
          </p:cNvPr>
          <p:cNvSpPr/>
          <p:nvPr/>
        </p:nvSpPr>
        <p:spPr>
          <a:xfrm>
            <a:off x="7106201" y="2592354"/>
            <a:ext cx="2742972" cy="261610"/>
          </a:xfrm>
          <a:prstGeom prst="rect">
            <a:avLst/>
          </a:prstGeom>
        </p:spPr>
        <p:txBody>
          <a:bodyPr wrap="square">
            <a:spAutoFit/>
          </a:bodyPr>
          <a:lstStyle/>
          <a:p>
            <a:pPr algn="r"/>
            <a:r>
              <a:rPr lang="fr-FR" sz="1100" dirty="0" smtClean="0">
                <a:solidFill>
                  <a:schemeClr val="bg1"/>
                </a:solidFill>
              </a:rPr>
              <a:t>Identification </a:t>
            </a:r>
            <a:r>
              <a:rPr lang="fr-FR" sz="1100" dirty="0">
                <a:solidFill>
                  <a:schemeClr val="bg1"/>
                </a:solidFill>
              </a:rPr>
              <a:t>des problématiques</a:t>
            </a:r>
            <a:r>
              <a:rPr lang="fr-FR" sz="1100" dirty="0" smtClean="0">
                <a:solidFill>
                  <a:schemeClr val="bg1"/>
                </a:solidFill>
              </a:rPr>
              <a:t>  </a:t>
            </a:r>
            <a:endParaRPr lang="fr-FR" sz="1100" dirty="0">
              <a:solidFill>
                <a:schemeClr val="bg1"/>
              </a:solidFill>
            </a:endParaRPr>
          </a:p>
        </p:txBody>
      </p:sp>
    </p:spTree>
    <p:extLst>
      <p:ext uri="{BB962C8B-B14F-4D97-AF65-F5344CB8AC3E}">
        <p14:creationId xmlns:p14="http://schemas.microsoft.com/office/powerpoint/2010/main" val="3684110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0" y="374636"/>
            <a:ext cx="12192000" cy="1492132"/>
          </a:xfrm>
        </p:spPr>
        <p:txBody>
          <a:bodyPr>
            <a:noAutofit/>
          </a:bodyPr>
          <a:lstStyle/>
          <a:p>
            <a:pPr algn="ctr"/>
            <a:r>
              <a:rPr lang="fr-FR" sz="4200" dirty="0" smtClean="0">
                <a:solidFill>
                  <a:schemeClr val="tx1"/>
                </a:solidFill>
              </a:rPr>
              <a:t>COVID </a:t>
            </a:r>
            <a:r>
              <a:rPr lang="fr-FR" sz="4200" dirty="0">
                <a:solidFill>
                  <a:schemeClr val="tx1"/>
                </a:solidFill>
              </a:rPr>
              <a:t>19: Mobiliser le </a:t>
            </a:r>
            <a:r>
              <a:rPr lang="fr-FR" sz="4200" dirty="0" smtClean="0">
                <a:solidFill>
                  <a:schemeClr val="tx1"/>
                </a:solidFill>
              </a:rPr>
              <a:t>réseau</a:t>
            </a:r>
            <a:endParaRPr lang="en-US" sz="4200" dirty="0">
              <a:solidFill>
                <a:schemeClr val="tx1"/>
              </a:solidFill>
            </a:endParaRPr>
          </a:p>
        </p:txBody>
      </p:sp>
      <p:grpSp>
        <p:nvGrpSpPr>
          <p:cNvPr id="4" name="Google Shape;250;p28">
            <a:extLst>
              <a:ext uri="{FF2B5EF4-FFF2-40B4-BE49-F238E27FC236}">
                <a16:creationId xmlns:a16="http://schemas.microsoft.com/office/drawing/2014/main" xmlns="" id="{1042AD24-14B0-41DE-8F99-AF2B32DA8DE6}"/>
              </a:ext>
            </a:extLst>
          </p:cNvPr>
          <p:cNvGrpSpPr/>
          <p:nvPr/>
        </p:nvGrpSpPr>
        <p:grpSpPr>
          <a:xfrm>
            <a:off x="3145871" y="1202591"/>
            <a:ext cx="5501330" cy="4972835"/>
            <a:chOff x="3037086" y="105150"/>
            <a:chExt cx="5498912" cy="5250953"/>
          </a:xfrm>
        </p:grpSpPr>
        <p:sp>
          <p:nvSpPr>
            <p:cNvPr id="5" name="Google Shape;251;p28">
              <a:extLst>
                <a:ext uri="{FF2B5EF4-FFF2-40B4-BE49-F238E27FC236}">
                  <a16:creationId xmlns:a16="http://schemas.microsoft.com/office/drawing/2014/main" xmlns="" id="{E1BD879B-7B40-481C-81A4-D3968230CB52}"/>
                </a:ext>
              </a:extLst>
            </p:cNvPr>
            <p:cNvSpPr/>
            <p:nvPr/>
          </p:nvSpPr>
          <p:spPr>
            <a:xfrm>
              <a:off x="3188022" y="118304"/>
              <a:ext cx="2352050" cy="2325796"/>
            </a:xfrm>
            <a:prstGeom prst="ellipse">
              <a:avLst/>
            </a:prstGeom>
            <a:solidFill>
              <a:srgbClr val="AF1881"/>
            </a:solidFill>
            <a:ln>
              <a:noFill/>
            </a:ln>
          </p:spPr>
          <p:txBody>
            <a:bodyPr spcFirstLastPara="1" wrap="square" lIns="91425" tIns="91425" rIns="91425" bIns="91425" anchor="ctr" anchorCtr="0">
              <a:noAutofit/>
            </a:bodyPr>
            <a:lstStyle/>
            <a:p>
              <a:pPr lvl="0" algn="ctr"/>
              <a:r>
                <a:rPr lang="fr-FR" sz="1100" b="1" dirty="0" smtClean="0">
                  <a:solidFill>
                    <a:srgbClr val="FFFFFF"/>
                  </a:solidFill>
                  <a:ea typeface="Nunito Sans"/>
                  <a:cs typeface="Nunito Sans"/>
                  <a:sym typeface="Nunito Sans"/>
                </a:rPr>
                <a:t>Former</a:t>
              </a:r>
              <a:r>
                <a:rPr lang="en" sz="1100" b="1" dirty="0" smtClean="0">
                  <a:solidFill>
                    <a:srgbClr val="FFFFFF"/>
                  </a:solidFill>
                  <a:ea typeface="Nunito Sans"/>
                  <a:cs typeface="Nunito Sans"/>
                  <a:sym typeface="Nunito Sans"/>
                </a:rPr>
                <a:t>: </a:t>
              </a:r>
              <a:r>
                <a:rPr lang="en" sz="1100" dirty="0">
                  <a:solidFill>
                    <a:srgbClr val="FFFFFF"/>
                  </a:solidFill>
                  <a:cs typeface="Nunito Sans"/>
                  <a:sym typeface="Nunito Sans"/>
                </a:rPr>
                <a:t>c</a:t>
              </a:r>
              <a:r>
                <a:rPr lang="fr-FR" sz="1100" dirty="0" err="1">
                  <a:solidFill>
                    <a:srgbClr val="FFFFFF"/>
                  </a:solidFill>
                  <a:cs typeface="Nunito Sans"/>
                </a:rPr>
                <a:t>onnaître</a:t>
              </a:r>
              <a:r>
                <a:rPr lang="fr-FR" sz="1100" dirty="0">
                  <a:solidFill>
                    <a:srgbClr val="FFFFFF"/>
                  </a:solidFill>
                  <a:cs typeface="Nunito Sans"/>
                </a:rPr>
                <a:t> et mobiliser les dispositifs financiers en situation de crise… </a:t>
              </a:r>
              <a:endParaRPr sz="1100" dirty="0">
                <a:solidFill>
                  <a:srgbClr val="FFFFFF"/>
                </a:solidFill>
                <a:cs typeface="Nunito Sans"/>
                <a:sym typeface="Nunito Sans"/>
              </a:endParaRPr>
            </a:p>
          </p:txBody>
        </p:sp>
        <p:sp>
          <p:nvSpPr>
            <p:cNvPr id="8" name="Google Shape;252;p28">
              <a:extLst>
                <a:ext uri="{FF2B5EF4-FFF2-40B4-BE49-F238E27FC236}">
                  <a16:creationId xmlns:a16="http://schemas.microsoft.com/office/drawing/2014/main" xmlns="" id="{81E84091-2827-44E2-A3EC-11C36F313C91}"/>
                </a:ext>
              </a:extLst>
            </p:cNvPr>
            <p:cNvSpPr/>
            <p:nvPr/>
          </p:nvSpPr>
          <p:spPr>
            <a:xfrm>
              <a:off x="6171959" y="105150"/>
              <a:ext cx="2352049" cy="2338950"/>
            </a:xfrm>
            <a:prstGeom prst="ellipse">
              <a:avLst/>
            </a:prstGeom>
            <a:solidFill>
              <a:srgbClr val="4779B6"/>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FR" sz="1100" b="1" dirty="0" smtClean="0">
                  <a:solidFill>
                    <a:srgbClr val="FFFFFF"/>
                  </a:solidFill>
                  <a:ea typeface="Nunito Sans"/>
                  <a:cs typeface="Nunito Sans"/>
                  <a:sym typeface="Nunito Sans"/>
                </a:rPr>
                <a:t>Outiller: </a:t>
              </a:r>
              <a:r>
                <a:rPr lang="fr-FR" sz="1100" dirty="0">
                  <a:solidFill>
                    <a:srgbClr val="FFFFFF"/>
                  </a:solidFill>
                  <a:ea typeface="Nunito Sans"/>
                  <a:cs typeface="Nunito Sans"/>
                  <a:sym typeface="Nunito Sans"/>
                </a:rPr>
                <a:t>veille structurée, outils de diagnostic, permettant le travail à distance…</a:t>
              </a:r>
              <a:endParaRPr sz="1100" dirty="0">
                <a:solidFill>
                  <a:srgbClr val="FFFFFF"/>
                </a:solidFill>
                <a:ea typeface="Nunito Sans"/>
                <a:cs typeface="Nunito Sans"/>
                <a:sym typeface="Nunito Sans"/>
              </a:endParaRPr>
            </a:p>
          </p:txBody>
        </p:sp>
        <p:sp>
          <p:nvSpPr>
            <p:cNvPr id="9" name="Google Shape;253;p28">
              <a:extLst>
                <a:ext uri="{FF2B5EF4-FFF2-40B4-BE49-F238E27FC236}">
                  <a16:creationId xmlns:a16="http://schemas.microsoft.com/office/drawing/2014/main" xmlns="" id="{582987FB-84BA-485B-A7C3-2A23C83C6B9F}"/>
                </a:ext>
              </a:extLst>
            </p:cNvPr>
            <p:cNvSpPr/>
            <p:nvPr/>
          </p:nvSpPr>
          <p:spPr>
            <a:xfrm>
              <a:off x="3037086" y="2887049"/>
              <a:ext cx="2502985" cy="2469054"/>
            </a:xfrm>
            <a:prstGeom prst="ellipse">
              <a:avLst/>
            </a:prstGeom>
            <a:solidFill>
              <a:srgbClr val="26AED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100" b="1" dirty="0" smtClean="0">
                  <a:solidFill>
                    <a:srgbClr val="FFFFFF"/>
                  </a:solidFill>
                  <a:ea typeface="Nunito Sans"/>
                  <a:cs typeface="Nunito Sans"/>
                  <a:sym typeface="Nunito Sans"/>
                </a:rPr>
                <a:t>Sensibiliser</a:t>
              </a:r>
              <a:r>
                <a:rPr lang="en" sz="1100" b="1" dirty="0" smtClean="0">
                  <a:solidFill>
                    <a:srgbClr val="FFFFFF"/>
                  </a:solidFill>
                  <a:ea typeface="Nunito Sans"/>
                  <a:cs typeface="Nunito Sans"/>
                  <a:sym typeface="Nunito Sans"/>
                </a:rPr>
                <a:t>: </a:t>
              </a:r>
              <a:r>
                <a:rPr lang="fr-FR" sz="1100" dirty="0" smtClean="0">
                  <a:solidFill>
                    <a:srgbClr val="FFFFFF"/>
                  </a:solidFill>
                  <a:ea typeface="Nunito Sans"/>
                  <a:cs typeface="Nunito Sans"/>
                  <a:sym typeface="Nunito Sans"/>
                </a:rPr>
                <a:t>des </a:t>
              </a:r>
              <a:r>
                <a:rPr lang="fr-FR" sz="1100" dirty="0">
                  <a:solidFill>
                    <a:srgbClr val="FFFFFF"/>
                  </a:solidFill>
                  <a:ea typeface="Nunito Sans"/>
                  <a:cs typeface="Nunito Sans"/>
                  <a:sym typeface="Nunito Sans"/>
                </a:rPr>
                <a:t>visioconférences sectorielles ou thématiques pour comprendre les impacts de la crise et s’approprier les outils pour faire </a:t>
              </a:r>
              <a:r>
                <a:rPr lang="fr-FR" sz="1100" dirty="0" smtClean="0">
                  <a:solidFill>
                    <a:srgbClr val="FFFFFF"/>
                  </a:solidFill>
                  <a:ea typeface="Nunito Sans"/>
                  <a:cs typeface="Nunito Sans"/>
                  <a:sym typeface="Nunito Sans"/>
                </a:rPr>
                <a:t>face; </a:t>
              </a:r>
              <a:r>
                <a:rPr lang="fr-FR" sz="1100" dirty="0">
                  <a:solidFill>
                    <a:srgbClr val="FFFFFF"/>
                  </a:solidFill>
                  <a:ea typeface="Nunito Sans"/>
                  <a:cs typeface="Nunito Sans"/>
                  <a:sym typeface="Nunito Sans"/>
                </a:rPr>
                <a:t>une veille </a:t>
              </a:r>
              <a:r>
                <a:rPr lang="fr-FR" sz="1100" dirty="0" smtClean="0">
                  <a:solidFill>
                    <a:srgbClr val="FFFFFF"/>
                  </a:solidFill>
                  <a:ea typeface="Nunito Sans"/>
                  <a:cs typeface="Nunito Sans"/>
                  <a:sym typeface="Nunito Sans"/>
                </a:rPr>
                <a:t>renforcée</a:t>
              </a:r>
              <a:endParaRPr sz="1100" dirty="0">
                <a:solidFill>
                  <a:srgbClr val="FFFFFF"/>
                </a:solidFill>
                <a:ea typeface="Nunito Sans"/>
                <a:cs typeface="Nunito Sans"/>
                <a:sym typeface="Nunito Sans"/>
              </a:endParaRPr>
            </a:p>
          </p:txBody>
        </p:sp>
        <p:sp>
          <p:nvSpPr>
            <p:cNvPr id="10" name="Google Shape;254;p28">
              <a:extLst>
                <a:ext uri="{FF2B5EF4-FFF2-40B4-BE49-F238E27FC236}">
                  <a16:creationId xmlns:a16="http://schemas.microsoft.com/office/drawing/2014/main" xmlns="" id="{5E6CC97B-CAD1-4688-AC98-B5510B67A032}"/>
                </a:ext>
              </a:extLst>
            </p:cNvPr>
            <p:cNvSpPr/>
            <p:nvPr/>
          </p:nvSpPr>
          <p:spPr>
            <a:xfrm>
              <a:off x="6183949" y="2887505"/>
              <a:ext cx="2352049" cy="2468597"/>
            </a:xfrm>
            <a:prstGeom prst="ellipse">
              <a:avLst/>
            </a:prstGeom>
            <a:solidFill>
              <a:srgbClr val="70CB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dirty="0">
                <a:solidFill>
                  <a:srgbClr val="FFFFFF"/>
                </a:solidFill>
                <a:latin typeface="Nunito Sans"/>
                <a:ea typeface="Nunito Sans"/>
                <a:cs typeface="Nunito Sans"/>
                <a:sym typeface="Nunito Sans"/>
              </a:endParaRPr>
            </a:p>
            <a:p>
              <a:pPr marL="0" lvl="0" indent="0" algn="ctr" rtl="0">
                <a:spcBef>
                  <a:spcPts val="0"/>
                </a:spcBef>
                <a:spcAft>
                  <a:spcPts val="0"/>
                </a:spcAft>
                <a:buNone/>
              </a:pPr>
              <a:endParaRPr sz="1000" dirty="0">
                <a:solidFill>
                  <a:srgbClr val="FFFFFF"/>
                </a:solidFill>
                <a:latin typeface="Nunito Sans"/>
                <a:ea typeface="Nunito Sans"/>
                <a:cs typeface="Nunito Sans"/>
                <a:sym typeface="Nunito Sans"/>
              </a:endParaRPr>
            </a:p>
            <a:p>
              <a:pPr algn="ctr">
                <a:lnSpc>
                  <a:spcPct val="100000"/>
                </a:lnSpc>
                <a:spcAft>
                  <a:spcPts val="1200"/>
                </a:spcAft>
              </a:pPr>
              <a:r>
                <a:rPr lang="fr-FR" sz="1100" b="1" dirty="0">
                  <a:solidFill>
                    <a:srgbClr val="FFFFFF"/>
                  </a:solidFill>
                  <a:ea typeface="Nunito Sans"/>
                  <a:cs typeface="Nunito Sans"/>
                  <a:sym typeface="Nunito Sans"/>
                </a:rPr>
                <a:t>échanger</a:t>
              </a:r>
              <a:r>
                <a:rPr lang="en" sz="1100" b="1" dirty="0">
                  <a:solidFill>
                    <a:srgbClr val="FFFFFF"/>
                  </a:solidFill>
                  <a:ea typeface="Nunito Sans"/>
                  <a:cs typeface="Nunito Sans"/>
                  <a:sym typeface="Nunito Sans"/>
                </a:rPr>
                <a:t>, </a:t>
              </a:r>
              <a:r>
                <a:rPr lang="fr-FR" sz="1100" dirty="0">
                  <a:solidFill>
                    <a:srgbClr val="FFFFFF"/>
                  </a:solidFill>
                  <a:ea typeface="Nunito Sans"/>
                  <a:cs typeface="Nunito Sans"/>
                </a:rPr>
                <a:t>échanges de pratiques et retours donnant lieu à des fiches de capitalisation (</a:t>
              </a:r>
              <a:r>
                <a:rPr lang="fr-FR" sz="1100" dirty="0" smtClean="0">
                  <a:solidFill>
                    <a:srgbClr val="FFFFFF"/>
                  </a:solidFill>
                  <a:ea typeface="Nunito Sans"/>
                  <a:cs typeface="Nunito Sans"/>
                </a:rPr>
                <a:t>ex: </a:t>
              </a:r>
              <a:r>
                <a:rPr lang="fr-FR" sz="1100" dirty="0">
                  <a:solidFill>
                    <a:srgbClr val="FFFFFF"/>
                  </a:solidFill>
                  <a:ea typeface="Nunito Sans"/>
                  <a:cs typeface="Nunito Sans"/>
                </a:rPr>
                <a:t>impacts métiers, accompagnement collectifs</a:t>
              </a:r>
              <a:r>
                <a:rPr lang="fr-FR" sz="1100" dirty="0" smtClean="0">
                  <a:solidFill>
                    <a:srgbClr val="FFFFFF"/>
                  </a:solidFill>
                  <a:ea typeface="Nunito Sans"/>
                  <a:cs typeface="Nunito Sans"/>
                </a:rPr>
                <a:t>…)</a:t>
              </a:r>
              <a:endParaRPr lang="fr-FR" sz="1100" dirty="0">
                <a:solidFill>
                  <a:srgbClr val="FFFFFF"/>
                </a:solidFill>
                <a:ea typeface="Nunito Sans"/>
                <a:cs typeface="Nunito Sans"/>
              </a:endParaRPr>
            </a:p>
            <a:p>
              <a:pPr marL="0" lvl="0" indent="0" algn="ctr" rtl="0">
                <a:spcBef>
                  <a:spcPts val="0"/>
                </a:spcBef>
                <a:spcAft>
                  <a:spcPts val="0"/>
                </a:spcAft>
                <a:buNone/>
              </a:pPr>
              <a:endParaRPr sz="1000" dirty="0">
                <a:solidFill>
                  <a:srgbClr val="FFFFFF"/>
                </a:solidFill>
                <a:latin typeface="Nunito Sans"/>
                <a:ea typeface="Nunito Sans"/>
                <a:cs typeface="Nunito Sans"/>
                <a:sym typeface="Nunito Sans"/>
              </a:endParaRPr>
            </a:p>
          </p:txBody>
        </p:sp>
      </p:grpSp>
      <p:sp>
        <p:nvSpPr>
          <p:cNvPr id="11" name="Google Shape;255;p28">
            <a:extLst>
              <a:ext uri="{FF2B5EF4-FFF2-40B4-BE49-F238E27FC236}">
                <a16:creationId xmlns:a16="http://schemas.microsoft.com/office/drawing/2014/main" xmlns="" id="{35589851-6AC4-41A1-BAA2-CA14C552EE99}"/>
              </a:ext>
            </a:extLst>
          </p:cNvPr>
          <p:cNvSpPr/>
          <p:nvPr/>
        </p:nvSpPr>
        <p:spPr>
          <a:xfrm>
            <a:off x="4959850" y="2634637"/>
            <a:ext cx="2012380" cy="1939557"/>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666666"/>
                </a:solidFill>
                <a:latin typeface="Nunito Sans"/>
                <a:ea typeface="Nunito Sans"/>
                <a:cs typeface="Nunito Sans"/>
                <a:sym typeface="Nunito Sans"/>
              </a:rPr>
              <a:t>THE</a:t>
            </a:r>
            <a:endParaRPr>
              <a:solidFill>
                <a:srgbClr val="666666"/>
              </a:solidFill>
              <a:latin typeface="Nunito Sans"/>
              <a:ea typeface="Nunito Sans"/>
              <a:cs typeface="Nunito Sans"/>
              <a:sym typeface="Nunito Sans"/>
            </a:endParaRPr>
          </a:p>
          <a:p>
            <a:pPr marL="0" lvl="0" indent="0" algn="ctr" rtl="0">
              <a:spcBef>
                <a:spcPts val="0"/>
              </a:spcBef>
              <a:spcAft>
                <a:spcPts val="0"/>
              </a:spcAft>
              <a:buNone/>
            </a:pPr>
            <a:r>
              <a:rPr lang="en">
                <a:solidFill>
                  <a:srgbClr val="666666"/>
                </a:solidFill>
                <a:latin typeface="Nunito Sans"/>
                <a:ea typeface="Nunito Sans"/>
                <a:cs typeface="Nunito Sans"/>
                <a:sym typeface="Nunito Sans"/>
              </a:rPr>
              <a:t>CONCEPT</a:t>
            </a:r>
            <a:endParaRPr>
              <a:solidFill>
                <a:srgbClr val="666666"/>
              </a:solidFill>
              <a:latin typeface="Nunito Sans"/>
              <a:ea typeface="Nunito Sans"/>
              <a:cs typeface="Nunito Sans"/>
              <a:sym typeface="Nunito Sans"/>
            </a:endParaRPr>
          </a:p>
        </p:txBody>
      </p:sp>
      <p:sp>
        <p:nvSpPr>
          <p:cNvPr id="12" name="Ellipse 11">
            <a:extLst>
              <a:ext uri="{FF2B5EF4-FFF2-40B4-BE49-F238E27FC236}">
                <a16:creationId xmlns:a16="http://schemas.microsoft.com/office/drawing/2014/main" xmlns="" id="{1CAA414E-2659-417B-B140-BFE05DB340EF}"/>
              </a:ext>
            </a:extLst>
          </p:cNvPr>
          <p:cNvSpPr/>
          <p:nvPr/>
        </p:nvSpPr>
        <p:spPr>
          <a:xfrm>
            <a:off x="5089632" y="2719230"/>
            <a:ext cx="1758761" cy="1760043"/>
          </a:xfrm>
          <a:prstGeom prst="ellipse">
            <a:avLst/>
          </a:prstGeom>
          <a:solidFill>
            <a:schemeClr val="bg1"/>
          </a:solidFill>
          <a:ln>
            <a:solidFill>
              <a:srgbClr val="4779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xmlns="" id="{25C0BA44-3869-42F1-A70F-9DE9FA100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4737" y="2955305"/>
            <a:ext cx="953890" cy="1267445"/>
          </a:xfrm>
          <a:prstGeom prst="rect">
            <a:avLst/>
          </a:prstGeom>
        </p:spPr>
      </p:pic>
    </p:spTree>
    <p:extLst>
      <p:ext uri="{BB962C8B-B14F-4D97-AF65-F5344CB8AC3E}">
        <p14:creationId xmlns:p14="http://schemas.microsoft.com/office/powerpoint/2010/main" val="39753414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0" y="374636"/>
            <a:ext cx="12192000" cy="1492132"/>
          </a:xfrm>
        </p:spPr>
        <p:txBody>
          <a:bodyPr>
            <a:noAutofit/>
          </a:bodyPr>
          <a:lstStyle/>
          <a:p>
            <a:pPr algn="ctr"/>
            <a:r>
              <a:rPr lang="fr-FR" sz="4200" dirty="0" smtClean="0">
                <a:solidFill>
                  <a:schemeClr val="tx1"/>
                </a:solidFill>
              </a:rPr>
              <a:t>COVID </a:t>
            </a:r>
            <a:r>
              <a:rPr lang="fr-FR" sz="4200" dirty="0">
                <a:solidFill>
                  <a:schemeClr val="tx1"/>
                </a:solidFill>
              </a:rPr>
              <a:t>19 : le Dispositif de secours </a:t>
            </a:r>
            <a:r>
              <a:rPr lang="fr-FR" sz="4200" dirty="0" smtClean="0">
                <a:solidFill>
                  <a:schemeClr val="tx1"/>
                </a:solidFill>
              </a:rPr>
              <a:t>ESS</a:t>
            </a:r>
            <a:endParaRPr lang="en-US" sz="4200" dirty="0">
              <a:solidFill>
                <a:schemeClr val="tx1"/>
              </a:solidFill>
            </a:endParaRPr>
          </a:p>
        </p:txBody>
      </p:sp>
      <p:sp>
        <p:nvSpPr>
          <p:cNvPr id="4" name="Rectangle 3">
            <a:extLst>
              <a:ext uri="{FF2B5EF4-FFF2-40B4-BE49-F238E27FC236}">
                <a16:creationId xmlns:a16="http://schemas.microsoft.com/office/drawing/2014/main" xmlns="" id="{25D66A35-0D8D-4244-A48C-3DB0B3E63D5E}"/>
              </a:ext>
            </a:extLst>
          </p:cNvPr>
          <p:cNvSpPr/>
          <p:nvPr/>
        </p:nvSpPr>
        <p:spPr>
          <a:xfrm>
            <a:off x="1892904" y="2486903"/>
            <a:ext cx="3450883" cy="1477328"/>
          </a:xfrm>
          <a:prstGeom prst="rect">
            <a:avLst/>
          </a:prstGeom>
          <a:solidFill>
            <a:schemeClr val="bg1"/>
          </a:solidFill>
        </p:spPr>
        <p:txBody>
          <a:bodyPr wrap="square">
            <a:spAutoFit/>
          </a:bodyPr>
          <a:lstStyle/>
          <a:p>
            <a:pPr algn="just"/>
            <a:r>
              <a:rPr lang="fr-FR" dirty="0"/>
              <a:t>Une </a:t>
            </a:r>
            <a:r>
              <a:rPr lang="fr-FR" b="1" dirty="0">
                <a:solidFill>
                  <a:srgbClr val="4666B1"/>
                </a:solidFill>
              </a:rPr>
              <a:t>aide financière ponctuelle </a:t>
            </a:r>
            <a:r>
              <a:rPr lang="fr-FR" dirty="0"/>
              <a:t>pour soutenir et d’accompagner les structures d’utilité sociale de moins de 3 salariés, en rupture de trésorerie</a:t>
            </a:r>
            <a:endParaRPr lang="fr-FR" dirty="0">
              <a:solidFill>
                <a:srgbClr val="92A5D2"/>
              </a:solidFill>
            </a:endParaRPr>
          </a:p>
        </p:txBody>
      </p:sp>
      <p:sp>
        <p:nvSpPr>
          <p:cNvPr id="8" name="Rectangle 7">
            <a:extLst>
              <a:ext uri="{FF2B5EF4-FFF2-40B4-BE49-F238E27FC236}">
                <a16:creationId xmlns:a16="http://schemas.microsoft.com/office/drawing/2014/main" xmlns="" id="{D59E3943-D8F9-45E9-ABFA-63212D210F90}"/>
              </a:ext>
            </a:extLst>
          </p:cNvPr>
          <p:cNvSpPr/>
          <p:nvPr/>
        </p:nvSpPr>
        <p:spPr>
          <a:xfrm>
            <a:off x="6996419" y="2486903"/>
            <a:ext cx="3145871" cy="1477328"/>
          </a:xfrm>
          <a:prstGeom prst="rect">
            <a:avLst/>
          </a:prstGeom>
          <a:solidFill>
            <a:schemeClr val="bg1"/>
          </a:solidFill>
        </p:spPr>
        <p:txBody>
          <a:bodyPr wrap="square">
            <a:spAutoFit/>
          </a:bodyPr>
          <a:lstStyle/>
          <a:p>
            <a:pPr algn="just"/>
            <a:r>
              <a:rPr lang="fr-FR" dirty="0"/>
              <a:t>La mise en place d’un</a:t>
            </a:r>
            <a:r>
              <a:rPr lang="fr-FR" b="1" dirty="0">
                <a:solidFill>
                  <a:srgbClr val="4666B1"/>
                </a:solidFill>
              </a:rPr>
              <a:t> accompagnement</a:t>
            </a:r>
            <a:r>
              <a:rPr lang="fr-FR" b="1" dirty="0">
                <a:solidFill>
                  <a:srgbClr val="92A5D2"/>
                </a:solidFill>
              </a:rPr>
              <a:t> </a:t>
            </a:r>
            <a:r>
              <a:rPr lang="fr-FR" dirty="0"/>
              <a:t>dans le cadre du DLA permettant à la structure de rebondir à moyen terme</a:t>
            </a:r>
            <a:endParaRPr lang="fr-FR" dirty="0">
              <a:solidFill>
                <a:srgbClr val="92A5D2"/>
              </a:solidFill>
            </a:endParaRPr>
          </a:p>
        </p:txBody>
      </p:sp>
      <p:sp>
        <p:nvSpPr>
          <p:cNvPr id="5" name="Signe Plus 4">
            <a:extLst>
              <a:ext uri="{FF2B5EF4-FFF2-40B4-BE49-F238E27FC236}">
                <a16:creationId xmlns:a16="http://schemas.microsoft.com/office/drawing/2014/main" xmlns="" id="{364CD35C-9B66-4E88-8889-0E20488997A9}"/>
              </a:ext>
            </a:extLst>
          </p:cNvPr>
          <p:cNvSpPr/>
          <p:nvPr/>
        </p:nvSpPr>
        <p:spPr>
          <a:xfrm>
            <a:off x="5645791" y="2801923"/>
            <a:ext cx="947956" cy="84728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xmlns="" id="{B45B6E26-7A4C-443D-8541-C68097A21E9F}"/>
              </a:ext>
            </a:extLst>
          </p:cNvPr>
          <p:cNvPicPr>
            <a:picLocks noChangeAspect="1"/>
          </p:cNvPicPr>
          <p:nvPr/>
        </p:nvPicPr>
        <p:blipFill>
          <a:blip r:embed="rId2"/>
          <a:stretch>
            <a:fillRect/>
          </a:stretch>
        </p:blipFill>
        <p:spPr>
          <a:xfrm>
            <a:off x="1892904" y="4659731"/>
            <a:ext cx="2450792" cy="1225396"/>
          </a:xfrm>
          <a:prstGeom prst="rect">
            <a:avLst/>
          </a:prstGeom>
        </p:spPr>
      </p:pic>
      <p:pic>
        <p:nvPicPr>
          <p:cNvPr id="14" name="Image 13">
            <a:extLst>
              <a:ext uri="{FF2B5EF4-FFF2-40B4-BE49-F238E27FC236}">
                <a16:creationId xmlns:a16="http://schemas.microsoft.com/office/drawing/2014/main" xmlns="" id="{A52E91D6-431E-4ED8-AE11-686B90DB4A39}"/>
              </a:ext>
            </a:extLst>
          </p:cNvPr>
          <p:cNvPicPr>
            <a:picLocks noChangeAspect="1"/>
          </p:cNvPicPr>
          <p:nvPr/>
        </p:nvPicPr>
        <p:blipFill>
          <a:blip r:embed="rId3"/>
          <a:stretch>
            <a:fillRect/>
          </a:stretch>
        </p:blipFill>
        <p:spPr>
          <a:xfrm>
            <a:off x="4592805" y="4801696"/>
            <a:ext cx="3145871" cy="941465"/>
          </a:xfrm>
          <a:prstGeom prst="rect">
            <a:avLst/>
          </a:prstGeom>
        </p:spPr>
      </p:pic>
      <p:pic>
        <p:nvPicPr>
          <p:cNvPr id="3" name="Image 2">
            <a:extLst>
              <a:ext uri="{FF2B5EF4-FFF2-40B4-BE49-F238E27FC236}">
                <a16:creationId xmlns:a16="http://schemas.microsoft.com/office/drawing/2014/main" xmlns="" id="{2A4AF856-A4CF-49C8-AB38-1FF4CA767A87}"/>
              </a:ext>
            </a:extLst>
          </p:cNvPr>
          <p:cNvPicPr>
            <a:picLocks noChangeAspect="1"/>
          </p:cNvPicPr>
          <p:nvPr/>
        </p:nvPicPr>
        <p:blipFill>
          <a:blip r:embed="rId4"/>
          <a:stretch>
            <a:fillRect/>
          </a:stretch>
        </p:blipFill>
        <p:spPr>
          <a:xfrm>
            <a:off x="8244602" y="4877111"/>
            <a:ext cx="1656739" cy="760118"/>
          </a:xfrm>
          <a:prstGeom prst="rect">
            <a:avLst/>
          </a:prstGeom>
        </p:spPr>
      </p:pic>
    </p:spTree>
    <p:extLst>
      <p:ext uri="{BB962C8B-B14F-4D97-AF65-F5344CB8AC3E}">
        <p14:creationId xmlns:p14="http://schemas.microsoft.com/office/powerpoint/2010/main" val="34021293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159696"/>
          </a:xfrm>
        </p:spPr>
        <p:txBody>
          <a:bodyPr>
            <a:noAutofit/>
          </a:bodyPr>
          <a:lstStyle/>
          <a:p>
            <a:pPr lvl="0" algn="ctr">
              <a:spcAft>
                <a:spcPts val="600"/>
              </a:spcAft>
              <a:defRPr/>
            </a:pPr>
            <a:r>
              <a:rPr lang="fr-FR" altLang="ko-KR" sz="3000" b="1" dirty="0">
                <a:solidFill>
                  <a:srgbClr val="4666B1"/>
                </a:solidFill>
              </a:rPr>
              <a:t>Le pouvoir de la </a:t>
            </a:r>
            <a:r>
              <a:rPr lang="fr-FR" altLang="ko-KR" sz="3000" b="1" dirty="0" smtClean="0">
                <a:solidFill>
                  <a:srgbClr val="4666B1"/>
                </a:solidFill>
              </a:rPr>
              <a:t>communauté</a:t>
            </a:r>
            <a:r>
              <a:rPr lang="fr-FR" altLang="ko-KR" sz="3600" b="1" dirty="0" smtClean="0">
                <a:solidFill>
                  <a:srgbClr val="4666B1"/>
                </a:solidFill>
              </a:rPr>
              <a:t/>
            </a:r>
            <a:br>
              <a:rPr lang="fr-FR" altLang="ko-KR" sz="3600" b="1" dirty="0" smtClean="0">
                <a:solidFill>
                  <a:srgbClr val="4666B1"/>
                </a:solidFill>
              </a:rPr>
            </a:br>
            <a:r>
              <a:rPr lang="en-US" altLang="ko-KR" sz="3600" b="1" dirty="0" err="1" smtClean="0">
                <a:solidFill>
                  <a:srgbClr val="4666B1"/>
                </a:solidFill>
              </a:rPr>
              <a:t>ess</a:t>
            </a:r>
            <a:r>
              <a:rPr lang="en-US" altLang="ko-KR" sz="3600" b="1" dirty="0" smtClean="0">
                <a:solidFill>
                  <a:srgbClr val="4666B1"/>
                </a:solidFill>
              </a:rPr>
              <a:t> </a:t>
            </a:r>
            <a:r>
              <a:rPr lang="en-US" altLang="ko-KR" sz="3600" b="1" dirty="0">
                <a:solidFill>
                  <a:srgbClr val="4666B1"/>
                </a:solidFill>
              </a:rPr>
              <a:t>et </a:t>
            </a:r>
            <a:r>
              <a:rPr lang="en-US" altLang="ko-KR" sz="3600" b="1" dirty="0" err="1">
                <a:solidFill>
                  <a:srgbClr val="4666B1"/>
                </a:solidFill>
              </a:rPr>
              <a:t>systèmes</a:t>
            </a:r>
            <a:r>
              <a:rPr lang="en-US" altLang="ko-KR" sz="3600" b="1" dirty="0">
                <a:solidFill>
                  <a:srgbClr val="4666B1"/>
                </a:solidFill>
              </a:rPr>
              <a:t> financiers pour </a:t>
            </a:r>
            <a:r>
              <a:rPr lang="en-US" altLang="ko-KR" sz="3600" b="1" dirty="0" err="1">
                <a:solidFill>
                  <a:srgbClr val="4666B1"/>
                </a:solidFill>
              </a:rPr>
              <a:t>lutter</a:t>
            </a:r>
            <a:r>
              <a:rPr lang="en-US" altLang="ko-KR" sz="3600" b="1" dirty="0">
                <a:solidFill>
                  <a:srgbClr val="4666B1"/>
                </a:solidFill>
              </a:rPr>
              <a:t> </a:t>
            </a:r>
            <a:r>
              <a:rPr lang="en-US" altLang="ko-KR" sz="3600" b="1" dirty="0" err="1">
                <a:solidFill>
                  <a:srgbClr val="4666B1"/>
                </a:solidFill>
              </a:rPr>
              <a:t>contre</a:t>
            </a:r>
            <a:r>
              <a:rPr lang="en-US" altLang="ko-KR" sz="3600" b="1" dirty="0">
                <a:solidFill>
                  <a:srgbClr val="4666B1"/>
                </a:solidFill>
              </a:rPr>
              <a:t> la </a:t>
            </a:r>
            <a:r>
              <a:rPr lang="en-US" altLang="ko-KR" sz="3600" b="1" dirty="0" err="1">
                <a:solidFill>
                  <a:srgbClr val="4666B1"/>
                </a:solidFill>
              </a:rPr>
              <a:t>crise</a:t>
            </a:r>
            <a:r>
              <a:rPr lang="en-US" altLang="ko-KR" sz="3600" b="1" dirty="0">
                <a:solidFill>
                  <a:srgbClr val="4666B1"/>
                </a:solidFill>
              </a:rPr>
              <a:t> du covid-19</a:t>
            </a:r>
          </a:p>
        </p:txBody>
      </p:sp>
      <p:sp>
        <p:nvSpPr>
          <p:cNvPr id="8" name="Title 1"/>
          <p:cNvSpPr txBox="1">
            <a:spLocks/>
          </p:cNvSpPr>
          <p:nvPr/>
        </p:nvSpPr>
        <p:spPr>
          <a:xfrm>
            <a:off x="5323664" y="1981681"/>
            <a:ext cx="6173491" cy="36834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just">
              <a:defRPr/>
            </a:pPr>
            <a:endParaRPr lang="fr-FR" altLang="ko-KR" sz="2500" b="1" dirty="0">
              <a:solidFill>
                <a:schemeClr val="tx1"/>
              </a:solidFill>
            </a:endParaRPr>
          </a:p>
          <a:p>
            <a:pPr algn="ctr">
              <a:defRPr/>
            </a:pPr>
            <a:r>
              <a:rPr lang="fr-FR" altLang="ko-KR" sz="3600" b="1" dirty="0">
                <a:solidFill>
                  <a:schemeClr val="tx1"/>
                </a:solidFill>
              </a:rPr>
              <a:t>Milder VILLEGAS</a:t>
            </a:r>
          </a:p>
          <a:p>
            <a:pPr algn="ctr">
              <a:defRPr/>
            </a:pPr>
            <a:endParaRPr lang="fr-FR" altLang="ko-KR" sz="3200" b="1" dirty="0">
              <a:solidFill>
                <a:schemeClr val="tx1"/>
              </a:solidFill>
            </a:endParaRPr>
          </a:p>
          <a:p>
            <a:pPr algn="ctr">
              <a:spcAft>
                <a:spcPts val="1200"/>
              </a:spcAft>
              <a:defRPr/>
            </a:pPr>
            <a:r>
              <a:rPr lang="fr-FR" altLang="ko-KR" sz="2800" b="1" dirty="0" smtClean="0">
                <a:solidFill>
                  <a:schemeClr val="tx1"/>
                </a:solidFill>
              </a:rPr>
              <a:t>Président</a:t>
            </a:r>
            <a:endParaRPr lang="fr-FR" altLang="ko-KR" sz="2800" b="1" dirty="0">
              <a:solidFill>
                <a:schemeClr val="tx1"/>
              </a:solidFill>
            </a:endParaRPr>
          </a:p>
          <a:p>
            <a:pPr algn="ctr">
              <a:defRPr/>
            </a:pPr>
            <a:r>
              <a:rPr lang="fr-FR" altLang="ko-KR" sz="2800" b="1" dirty="0" smtClean="0">
                <a:solidFill>
                  <a:schemeClr val="tx1"/>
                </a:solidFill>
              </a:rPr>
              <a:t>Association internationale des investisseurs dans l’économie sociale (INAISE)</a:t>
            </a:r>
            <a:endParaRPr lang="fr-FR" altLang="ko-KR" sz="2800" b="1" dirty="0">
              <a:solidFill>
                <a:schemeClr val="tx1"/>
              </a:solidFill>
            </a:endParaRPr>
          </a:p>
          <a:p>
            <a:pPr algn="ctr">
              <a:defRPr/>
            </a:pPr>
            <a:endParaRPr lang="fr-FR" altLang="ko-KR" sz="2800" b="1" dirty="0">
              <a:solidFill>
                <a:schemeClr val="tx1"/>
              </a:solidFill>
            </a:endParaRPr>
          </a:p>
          <a:p>
            <a:pPr algn="ctr">
              <a:spcAft>
                <a:spcPts val="1200"/>
              </a:spcAft>
              <a:defRPr/>
            </a:pPr>
            <a:r>
              <a:rPr lang="fr-FR" altLang="ko-KR" sz="2800" b="1" dirty="0">
                <a:solidFill>
                  <a:schemeClr val="tx1"/>
                </a:solidFill>
              </a:rPr>
              <a:t>Directeur Général</a:t>
            </a:r>
          </a:p>
          <a:p>
            <a:pPr algn="ctr">
              <a:defRPr/>
            </a:pPr>
            <a:r>
              <a:rPr lang="fr-FR" altLang="ko-KR" sz="2800" b="1" dirty="0">
                <a:solidFill>
                  <a:schemeClr val="tx1"/>
                </a:solidFill>
              </a:rPr>
              <a:t>Filaction</a:t>
            </a:r>
          </a:p>
          <a:p>
            <a:pPr algn="ctr">
              <a:defRPr/>
            </a:pPr>
            <a:endParaRPr lang="fr-FR" altLang="ko-KR" sz="2500" b="1" dirty="0">
              <a:solidFill>
                <a:schemeClr val="tx1"/>
              </a:solidFill>
            </a:endParaRPr>
          </a:p>
        </p:txBody>
      </p:sp>
      <p:pic>
        <p:nvPicPr>
          <p:cNvPr id="4" name="Image 3" descr="Une image contenant jeu, dessin&#10;&#10;Description générée automatiquement">
            <a:extLst>
              <a:ext uri="{FF2B5EF4-FFF2-40B4-BE49-F238E27FC236}">
                <a16:creationId xmlns:a16="http://schemas.microsoft.com/office/drawing/2014/main" xmlns="" id="{C6726BA1-3A7D-43BA-ABAB-E0D779C9EFCB}"/>
              </a:ext>
            </a:extLst>
          </p:cNvPr>
          <p:cNvPicPr>
            <a:picLocks noChangeAspect="1"/>
          </p:cNvPicPr>
          <p:nvPr/>
        </p:nvPicPr>
        <p:blipFill>
          <a:blip r:embed="rId2"/>
          <a:stretch>
            <a:fillRect/>
          </a:stretch>
        </p:blipFill>
        <p:spPr>
          <a:xfrm>
            <a:off x="1293756" y="3354350"/>
            <a:ext cx="4152550" cy="1542525"/>
          </a:xfrm>
          <a:prstGeom prst="rect">
            <a:avLst/>
          </a:prstGeom>
        </p:spPr>
      </p:pic>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605" y="5253925"/>
            <a:ext cx="2128852" cy="700566"/>
          </a:xfrm>
          <a:prstGeom prst="rect">
            <a:avLst/>
          </a:prstGeom>
        </p:spPr>
      </p:pic>
    </p:spTree>
    <p:extLst>
      <p:ext uri="{BB962C8B-B14F-4D97-AF65-F5344CB8AC3E}">
        <p14:creationId xmlns:p14="http://schemas.microsoft.com/office/powerpoint/2010/main" val="371266853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46874" y="374636"/>
            <a:ext cx="10298624" cy="1492132"/>
          </a:xfrm>
        </p:spPr>
        <p:txBody>
          <a:bodyPr>
            <a:noAutofit/>
          </a:bodyPr>
          <a:lstStyle/>
          <a:p>
            <a:pPr algn="ctr"/>
            <a:r>
              <a:rPr lang="fr-FR" sz="4200" dirty="0">
                <a:solidFill>
                  <a:schemeClr val="tx1"/>
                </a:solidFill>
              </a:rPr>
              <a:t>INAISE</a:t>
            </a:r>
            <a:endParaRPr lang="en-US" sz="4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150958" y="1391239"/>
            <a:ext cx="6474583" cy="4968141"/>
          </a:xfrm>
        </p:spPr>
        <p:txBody>
          <a:bodyPr>
            <a:noAutofit/>
          </a:bodyPr>
          <a:lstStyle/>
          <a:p>
            <a:pPr algn="just">
              <a:buFont typeface="Wingdings" pitchFamily="2" charset="2"/>
              <a:buChar char="§"/>
              <a:defRPr/>
            </a:pPr>
            <a:r>
              <a:rPr lang="fr-CA" dirty="0"/>
              <a:t>30 membres représentant plus de 1500 organisations réparties à travers le monde</a:t>
            </a:r>
          </a:p>
          <a:p>
            <a:pPr algn="just">
              <a:buFont typeface="Wingdings" pitchFamily="2" charset="2"/>
              <a:buChar char="§"/>
              <a:defRPr/>
            </a:pPr>
            <a:r>
              <a:rPr lang="fr-CA" dirty="0"/>
              <a:t>Le réseau contribue à l’échange d’idées, d’expériences et de projets entre ses membres, tous issus de l’économie sociale et solidaire</a:t>
            </a:r>
          </a:p>
          <a:p>
            <a:pPr algn="just">
              <a:buFont typeface="Wingdings" pitchFamily="2" charset="2"/>
              <a:buChar char="§"/>
              <a:defRPr/>
            </a:pPr>
            <a:r>
              <a:rPr lang="fr-CA" dirty="0"/>
              <a:t>La vision d’INAISE est celle d’un monde dans lequel la gestion financière est assortie d’un haut niveau de responsabilité sociétale à long terme</a:t>
            </a:r>
          </a:p>
          <a:p>
            <a:pPr algn="just">
              <a:buFont typeface="Wingdings" pitchFamily="2" charset="2"/>
              <a:buChar char="§"/>
              <a:defRPr/>
            </a:pPr>
            <a:r>
              <a:rPr lang="fr-CA" dirty="0"/>
              <a:t>Les membres d’INAISE sont des organisations financières sociales et solidaires</a:t>
            </a:r>
          </a:p>
          <a:p>
            <a:pPr lvl="1" algn="just">
              <a:defRPr/>
            </a:pPr>
            <a:r>
              <a:rPr lang="fr-CA" sz="1600" dirty="0"/>
              <a:t>qui fournissent des moyens financiers adaptés aux populations, communautés et organisations de l’économie sociale </a:t>
            </a:r>
          </a:p>
          <a:p>
            <a:pPr lvl="1" algn="just">
              <a:defRPr/>
            </a:pPr>
            <a:r>
              <a:rPr lang="fr-CA" sz="1600" dirty="0"/>
              <a:t>pour leur permettre de développer à leur tour leurs activités et accroître leur impact</a:t>
            </a:r>
            <a:endParaRPr lang="fr-FR" sz="1600" dirty="0"/>
          </a:p>
        </p:txBody>
      </p:sp>
      <p:pic>
        <p:nvPicPr>
          <p:cNvPr id="3" name="Image 2" descr="Une image contenant photo, différent, montrant, show&#10;&#10;Description générée automatiquement">
            <a:extLst>
              <a:ext uri="{FF2B5EF4-FFF2-40B4-BE49-F238E27FC236}">
                <a16:creationId xmlns:a16="http://schemas.microsoft.com/office/drawing/2014/main" xmlns="" id="{4E3F535A-BF1E-4457-B066-AAB7ED6F83CA}"/>
              </a:ext>
            </a:extLst>
          </p:cNvPr>
          <p:cNvPicPr>
            <a:picLocks noChangeAspect="1"/>
          </p:cNvPicPr>
          <p:nvPr/>
        </p:nvPicPr>
        <p:blipFill>
          <a:blip r:embed="rId2"/>
          <a:stretch>
            <a:fillRect/>
          </a:stretch>
        </p:blipFill>
        <p:spPr>
          <a:xfrm>
            <a:off x="7703031" y="2208145"/>
            <a:ext cx="4167909" cy="3334327"/>
          </a:xfrm>
          <a:prstGeom prst="rect">
            <a:avLst/>
          </a:prstGeom>
        </p:spPr>
      </p:pic>
    </p:spTree>
    <p:extLst>
      <p:ext uri="{BB962C8B-B14F-4D97-AF65-F5344CB8AC3E}">
        <p14:creationId xmlns:p14="http://schemas.microsoft.com/office/powerpoint/2010/main" val="20439693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46874" y="374636"/>
            <a:ext cx="10298624" cy="1492132"/>
          </a:xfrm>
        </p:spPr>
        <p:txBody>
          <a:bodyPr>
            <a:noAutofit/>
          </a:bodyPr>
          <a:lstStyle/>
          <a:p>
            <a:pPr algn="ctr"/>
            <a:r>
              <a:rPr lang="fr-FR" sz="4200" dirty="0">
                <a:solidFill>
                  <a:schemeClr val="tx1"/>
                </a:solidFill>
              </a:rPr>
              <a:t>Les membres d’INAISE</a:t>
            </a:r>
            <a:endParaRPr lang="en-US" sz="4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51678" y="2053526"/>
            <a:ext cx="10178322" cy="4037307"/>
          </a:xfrm>
        </p:spPr>
        <p:txBody>
          <a:bodyPr>
            <a:noAutofit/>
          </a:bodyPr>
          <a:lstStyle/>
          <a:p>
            <a:pPr lvl="0" algn="just">
              <a:buFont typeface="Wingdings" pitchFamily="2" charset="2"/>
              <a:buChar char="§"/>
              <a:defRPr/>
            </a:pPr>
            <a:r>
              <a:rPr lang="fr-CA" dirty="0"/>
              <a:t>Collecte de l’épargne et utilisation de l’argent en toute transparence</a:t>
            </a:r>
          </a:p>
          <a:p>
            <a:pPr lvl="0" algn="just">
              <a:buFont typeface="Wingdings" pitchFamily="2" charset="2"/>
              <a:buChar char="§"/>
              <a:defRPr/>
            </a:pPr>
            <a:r>
              <a:rPr lang="fr-CA" dirty="0"/>
              <a:t>Financent:</a:t>
            </a:r>
          </a:p>
          <a:p>
            <a:pPr lvl="1" algn="just">
              <a:defRPr/>
            </a:pPr>
            <a:r>
              <a:rPr lang="fr-CA" dirty="0"/>
              <a:t>En travaillant pour le développement socio-économique des régions:</a:t>
            </a:r>
          </a:p>
          <a:p>
            <a:pPr lvl="2" algn="just">
              <a:buFont typeface="Wingdings" pitchFamily="2" charset="2"/>
              <a:buChar char="v"/>
              <a:defRPr/>
            </a:pPr>
            <a:r>
              <a:rPr lang="fr-CA" dirty="0"/>
              <a:t>Les énergies renouvelables, le commerce équitable, l’agriculture, la santé, l’éducation, la culture</a:t>
            </a:r>
          </a:p>
          <a:p>
            <a:pPr lvl="1" algn="just">
              <a:defRPr/>
            </a:pPr>
            <a:r>
              <a:rPr lang="fr-CA" dirty="0"/>
              <a:t>Coopératives, entreprises communautaires et petites entreprises</a:t>
            </a:r>
          </a:p>
          <a:p>
            <a:pPr algn="just">
              <a:buFont typeface="Wingdings" pitchFamily="2" charset="2"/>
              <a:buChar char="§"/>
              <a:defRPr/>
            </a:pPr>
            <a:r>
              <a:rPr lang="fr-CA" dirty="0"/>
              <a:t>Gestion et supervision de fonds de </a:t>
            </a:r>
            <a:r>
              <a:rPr lang="fr-CA" dirty="0" smtClean="0"/>
              <a:t>placements </a:t>
            </a:r>
            <a:r>
              <a:rPr lang="fr-CA" dirty="0"/>
              <a:t>éthiques</a:t>
            </a:r>
          </a:p>
          <a:p>
            <a:pPr algn="just">
              <a:buFont typeface="Wingdings" pitchFamily="2" charset="2"/>
              <a:buChar char="§"/>
              <a:defRPr/>
            </a:pPr>
            <a:r>
              <a:rPr lang="fr-FR" dirty="0"/>
              <a:t>Recherche et lobbying</a:t>
            </a:r>
          </a:p>
          <a:p>
            <a:pPr algn="just">
              <a:buFont typeface="Wingdings" pitchFamily="2" charset="2"/>
              <a:buChar char="§"/>
              <a:defRPr/>
            </a:pPr>
            <a:r>
              <a:rPr lang="fr-CA" dirty="0"/>
              <a:t>Mise en réseau d’organisations de finance sociale​ et de microcrédit (productif)</a:t>
            </a:r>
          </a:p>
          <a:p>
            <a:pPr algn="just">
              <a:buFont typeface="Wingdings" pitchFamily="2" charset="2"/>
              <a:buChar char="§"/>
              <a:defRPr/>
            </a:pPr>
            <a:r>
              <a:rPr lang="fr-FR" dirty="0"/>
              <a:t>Organisations non financières qui contribuent à la structuration, la promotion et la diffusion de l’économie sociale</a:t>
            </a:r>
          </a:p>
        </p:txBody>
      </p:sp>
      <p:pic>
        <p:nvPicPr>
          <p:cNvPr id="3" name="Graphique 2" descr="Connexions">
            <a:extLst>
              <a:ext uri="{FF2B5EF4-FFF2-40B4-BE49-F238E27FC236}">
                <a16:creationId xmlns:a16="http://schemas.microsoft.com/office/drawing/2014/main" xmlns="" id="{3F30B449-097F-40A4-9360-036BAD6161B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088582" y="1120702"/>
            <a:ext cx="2171327" cy="2171327"/>
          </a:xfrm>
          <a:prstGeom prst="rect">
            <a:avLst/>
          </a:prstGeom>
        </p:spPr>
      </p:pic>
    </p:spTree>
    <p:extLst>
      <p:ext uri="{BB962C8B-B14F-4D97-AF65-F5344CB8AC3E}">
        <p14:creationId xmlns:p14="http://schemas.microsoft.com/office/powerpoint/2010/main" val="42187821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46874" y="374636"/>
            <a:ext cx="10298624" cy="1492132"/>
          </a:xfrm>
        </p:spPr>
        <p:txBody>
          <a:bodyPr>
            <a:noAutofit/>
          </a:bodyPr>
          <a:lstStyle/>
          <a:p>
            <a:pPr algn="ctr"/>
            <a:r>
              <a:rPr lang="fr-FR" sz="4200" dirty="0">
                <a:solidFill>
                  <a:schemeClr val="tx1"/>
                </a:solidFill>
              </a:rPr>
              <a:t>Les membres d’INAISE face à la COVID-19</a:t>
            </a:r>
            <a:endParaRPr lang="en-US" sz="4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51678" y="2053526"/>
            <a:ext cx="8731221" cy="4037307"/>
          </a:xfrm>
        </p:spPr>
        <p:txBody>
          <a:bodyPr>
            <a:noAutofit/>
          </a:bodyPr>
          <a:lstStyle/>
          <a:p>
            <a:pPr algn="just">
              <a:defRPr/>
            </a:pPr>
            <a:endParaRPr lang="fr-CA" dirty="0"/>
          </a:p>
          <a:p>
            <a:pPr algn="just">
              <a:buFont typeface="Wingdings" pitchFamily="2" charset="2"/>
              <a:buChar char="§"/>
              <a:defRPr/>
            </a:pPr>
            <a:r>
              <a:rPr lang="fr-FR" sz="2200" dirty="0"/>
              <a:t>Beaucoup de membres d’INAISE sont situés dans des pays où le poids du secteur informel dans l’économie est élevé </a:t>
            </a:r>
          </a:p>
          <a:p>
            <a:pPr lvl="1" algn="just">
              <a:buFont typeface="Wingdings" pitchFamily="2" charset="2"/>
              <a:buChar char="Ø"/>
              <a:defRPr/>
            </a:pPr>
            <a:r>
              <a:rPr lang="fr-FR" sz="2000" dirty="0"/>
              <a:t>Représente entre 70 % à 95 % de la main </a:t>
            </a:r>
            <a:r>
              <a:rPr lang="fr-FR" sz="2000" dirty="0" smtClean="0"/>
              <a:t>d’œuvre</a:t>
            </a:r>
          </a:p>
          <a:p>
            <a:pPr lvl="1" algn="just">
              <a:buFont typeface="Wingdings" pitchFamily="2" charset="2"/>
              <a:buChar char="Ø"/>
              <a:defRPr/>
            </a:pPr>
            <a:endParaRPr lang="fr-FR" sz="2000" dirty="0"/>
          </a:p>
          <a:p>
            <a:pPr algn="just">
              <a:buFont typeface="Wingdings" pitchFamily="2" charset="2"/>
              <a:buChar char="§"/>
              <a:defRPr/>
            </a:pPr>
            <a:r>
              <a:rPr lang="fr-FR" sz="2200" dirty="0"/>
              <a:t>En Amérique latine et en Afrique, les mesures gouvernementales sont souvent insuffisantes ou ne s’adressent pas aux petits commerçants, ni aux infrastructures de microfinance</a:t>
            </a:r>
          </a:p>
        </p:txBody>
      </p:sp>
      <p:pic>
        <p:nvPicPr>
          <p:cNvPr id="5" name="Graphique 4" descr="Partiellement ensoleillé">
            <a:extLst>
              <a:ext uri="{FF2B5EF4-FFF2-40B4-BE49-F238E27FC236}">
                <a16:creationId xmlns:a16="http://schemas.microsoft.com/office/drawing/2014/main" xmlns="" id="{F28745F9-E13C-43D6-9666-339391A8994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865453" y="1120701"/>
            <a:ext cx="1652631" cy="1652631"/>
          </a:xfrm>
          <a:prstGeom prst="rect">
            <a:avLst/>
          </a:prstGeom>
        </p:spPr>
      </p:pic>
    </p:spTree>
    <p:extLst>
      <p:ext uri="{BB962C8B-B14F-4D97-AF65-F5344CB8AC3E}">
        <p14:creationId xmlns:p14="http://schemas.microsoft.com/office/powerpoint/2010/main" val="40707903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46874" y="374636"/>
            <a:ext cx="10298624" cy="1492132"/>
          </a:xfrm>
        </p:spPr>
        <p:txBody>
          <a:bodyPr>
            <a:noAutofit/>
          </a:bodyPr>
          <a:lstStyle/>
          <a:p>
            <a:pPr algn="ctr"/>
            <a:r>
              <a:rPr lang="fr-FR" sz="4200" dirty="0">
                <a:solidFill>
                  <a:schemeClr val="tx1"/>
                </a:solidFill>
              </a:rPr>
              <a:t>Impacts de la COVID-19</a:t>
            </a:r>
            <a:endParaRPr lang="en-US" sz="4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51678" y="2053526"/>
            <a:ext cx="8848667" cy="4037307"/>
          </a:xfrm>
        </p:spPr>
        <p:txBody>
          <a:bodyPr>
            <a:noAutofit/>
          </a:bodyPr>
          <a:lstStyle/>
          <a:p>
            <a:pPr algn="just">
              <a:buFont typeface="Wingdings" pitchFamily="2" charset="2"/>
              <a:buChar char="§"/>
            </a:pPr>
            <a:r>
              <a:rPr lang="fr-CA" dirty="0"/>
              <a:t>Les impacts de la Covid-19 se font ressentir à des niveaux structurels, sociaux et financiers</a:t>
            </a:r>
          </a:p>
          <a:p>
            <a:pPr algn="just">
              <a:buFont typeface="Wingdings" pitchFamily="2" charset="2"/>
              <a:buChar char="§"/>
            </a:pPr>
            <a:r>
              <a:rPr lang="fr-CA" dirty="0"/>
              <a:t>D’un point de vue structurel, les membres d’INAISE se sont tous réorganisés pour s’adapter à la réalité</a:t>
            </a:r>
          </a:p>
          <a:p>
            <a:pPr algn="just">
              <a:buFont typeface="Wingdings" pitchFamily="2" charset="2"/>
              <a:buChar char="§"/>
            </a:pPr>
            <a:r>
              <a:rPr lang="fr-CA" dirty="0"/>
              <a:t>Au niveau social, les populations sont affectés et doivent vivre malgré les restrictions mise en place</a:t>
            </a:r>
          </a:p>
          <a:p>
            <a:pPr algn="just">
              <a:buFont typeface="Wingdings" pitchFamily="2" charset="2"/>
              <a:buChar char="§"/>
            </a:pPr>
            <a:r>
              <a:rPr lang="fr-CA" dirty="0"/>
              <a:t>La crise va aussi générer des provisions et des pertes pour les organisations</a:t>
            </a:r>
          </a:p>
          <a:p>
            <a:pPr algn="just">
              <a:buFont typeface="Wingdings" pitchFamily="2" charset="2"/>
              <a:buChar char="§"/>
            </a:pPr>
            <a:r>
              <a:rPr lang="fr-CA" dirty="0"/>
              <a:t>Dans certains pays, l’infrastructure de crédit va être désorganisée avec une anticipation d’une baisse du taux d’intérêt</a:t>
            </a:r>
          </a:p>
        </p:txBody>
      </p:sp>
      <p:pic>
        <p:nvPicPr>
          <p:cNvPr id="4" name="Graphique 3" descr="Recherche">
            <a:extLst>
              <a:ext uri="{FF2B5EF4-FFF2-40B4-BE49-F238E27FC236}">
                <a16:creationId xmlns:a16="http://schemas.microsoft.com/office/drawing/2014/main" xmlns="" id="{C33D396D-EBDF-4591-B1F4-FFBA9681C73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648825" y="952368"/>
            <a:ext cx="1657350" cy="1657350"/>
          </a:xfrm>
          <a:prstGeom prst="rect">
            <a:avLst/>
          </a:prstGeom>
        </p:spPr>
      </p:pic>
    </p:spTree>
    <p:extLst>
      <p:ext uri="{BB962C8B-B14F-4D97-AF65-F5344CB8AC3E}">
        <p14:creationId xmlns:p14="http://schemas.microsoft.com/office/powerpoint/2010/main" val="25259545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46874" y="374636"/>
            <a:ext cx="10298624" cy="1492132"/>
          </a:xfrm>
        </p:spPr>
        <p:txBody>
          <a:bodyPr>
            <a:noAutofit/>
          </a:bodyPr>
          <a:lstStyle/>
          <a:p>
            <a:pPr algn="ctr"/>
            <a:r>
              <a:rPr lang="fr-FR" sz="4200" dirty="0">
                <a:solidFill>
                  <a:schemeClr val="tx1"/>
                </a:solidFill>
              </a:rPr>
              <a:t>Stratégies face à la crise</a:t>
            </a:r>
            <a:endParaRPr lang="en-US" sz="4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51678" y="2053526"/>
            <a:ext cx="8731221" cy="4037307"/>
          </a:xfrm>
        </p:spPr>
        <p:txBody>
          <a:bodyPr>
            <a:noAutofit/>
          </a:bodyPr>
          <a:lstStyle/>
          <a:p>
            <a:pPr algn="just">
              <a:buFont typeface="Wingdings" pitchFamily="2" charset="2"/>
              <a:buChar char="§"/>
              <a:defRPr/>
            </a:pPr>
            <a:r>
              <a:rPr lang="fr-CA" dirty="0"/>
              <a:t>En tant qu’investisseurs dans l’économie sociale, les membres d’INAISE ont dû mettre en place des mesures afin d’appuyer les entreprises touchées par les restrictions. Beaucoup se sont adaptés rapidement et certains ont même saisi cette opportunité pour se restructurer ou implanter des nouvelles technologies.</a:t>
            </a:r>
          </a:p>
          <a:p>
            <a:pPr algn="just">
              <a:buFont typeface="Wingdings" pitchFamily="2" charset="2"/>
              <a:buChar char="§"/>
              <a:defRPr/>
            </a:pPr>
            <a:r>
              <a:rPr lang="fr-FR" dirty="0"/>
              <a:t>Les membres d’INAISE en Amérique latine et en Afrique ont mis en place les stratégies suivantes:</a:t>
            </a:r>
          </a:p>
          <a:p>
            <a:pPr lvl="1" algn="just">
              <a:defRPr/>
            </a:pPr>
            <a:r>
              <a:rPr lang="fr-FR" sz="1600" dirty="0"/>
              <a:t>Programme de renforcement de la résilience des petites unités économiques</a:t>
            </a:r>
          </a:p>
          <a:p>
            <a:pPr lvl="1" algn="just">
              <a:defRPr/>
            </a:pPr>
            <a:r>
              <a:rPr lang="fr-FR" sz="1600" dirty="0"/>
              <a:t>Accompagnement des populations vulnérables</a:t>
            </a:r>
          </a:p>
          <a:p>
            <a:pPr lvl="1" algn="just">
              <a:defRPr/>
            </a:pPr>
            <a:r>
              <a:rPr lang="fr-FR" sz="1600" dirty="0"/>
              <a:t>Accommodements auprès de leurs clients permettant d’éviter les mises à pied</a:t>
            </a:r>
          </a:p>
          <a:p>
            <a:pPr lvl="1" algn="just">
              <a:defRPr/>
            </a:pPr>
            <a:r>
              <a:rPr lang="fr-FR" sz="1600" dirty="0"/>
              <a:t>Paiement des aides gouvernementales dans les régions rurales où les habitants n’ont pas accès aux services financiers   </a:t>
            </a:r>
          </a:p>
        </p:txBody>
      </p:sp>
      <p:pic>
        <p:nvPicPr>
          <p:cNvPr id="3" name="Graphique 2" descr="Croissance de l'activité">
            <a:extLst>
              <a:ext uri="{FF2B5EF4-FFF2-40B4-BE49-F238E27FC236}">
                <a16:creationId xmlns:a16="http://schemas.microsoft.com/office/drawing/2014/main" xmlns="" id="{6C8BFB1F-1093-4ED7-9183-15D134FCA23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194021" y="1139125"/>
            <a:ext cx="1315673" cy="1315673"/>
          </a:xfrm>
          <a:prstGeom prst="rect">
            <a:avLst/>
          </a:prstGeom>
        </p:spPr>
      </p:pic>
    </p:spTree>
    <p:extLst>
      <p:ext uri="{BB962C8B-B14F-4D97-AF65-F5344CB8AC3E}">
        <p14:creationId xmlns:p14="http://schemas.microsoft.com/office/powerpoint/2010/main" val="836785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251678" y="382385"/>
            <a:ext cx="10178322" cy="702496"/>
          </a:xfrm>
        </p:spPr>
        <p:txBody>
          <a:bodyPr>
            <a:normAutofit/>
          </a:bodyPr>
          <a:lstStyle/>
          <a:p>
            <a:r>
              <a:rPr lang="en-US" altLang="ko-KR" sz="3600" dirty="0" err="1" smtClean="0">
                <a:solidFill>
                  <a:srgbClr val="4666B1"/>
                </a:solidFill>
              </a:rPr>
              <a:t>Intervenants</a:t>
            </a:r>
            <a:endParaRPr lang="ko-KR" altLang="en-US" sz="3600" dirty="0">
              <a:solidFill>
                <a:srgbClr val="4666B1"/>
              </a:solidFill>
            </a:endParaRPr>
          </a:p>
        </p:txBody>
      </p:sp>
      <p:sp>
        <p:nvSpPr>
          <p:cNvPr id="6" name="Content Placeholder 44">
            <a:extLst>
              <a:ext uri="{FF2B5EF4-FFF2-40B4-BE49-F238E27FC236}">
                <a16:creationId xmlns:a16="http://schemas.microsoft.com/office/drawing/2014/main" xmlns="" id="{935C49B8-3199-441D-AEFD-A25FB40D85DF}"/>
              </a:ext>
            </a:extLst>
          </p:cNvPr>
          <p:cNvSpPr>
            <a:spLocks noGrp="1"/>
          </p:cNvSpPr>
          <p:nvPr>
            <p:ph sz="half" idx="2"/>
          </p:nvPr>
        </p:nvSpPr>
        <p:spPr>
          <a:xfrm>
            <a:off x="3044442" y="1318644"/>
            <a:ext cx="6192548" cy="4827723"/>
          </a:xfrm>
        </p:spPr>
        <p:txBody>
          <a:bodyPr>
            <a:noAutofit/>
          </a:bodyPr>
          <a:lstStyle/>
          <a:p>
            <a:pPr marL="0" indent="0" algn="just">
              <a:buNone/>
            </a:pPr>
            <a:r>
              <a:rPr lang="fr-FR" sz="1400" b="1" dirty="0" smtClean="0"/>
              <a:t>Jean </a:t>
            </a:r>
            <a:r>
              <a:rPr lang="fr-FR" sz="1400" b="1" dirty="0"/>
              <a:t>Luckner Romulus</a:t>
            </a:r>
            <a:r>
              <a:rPr lang="fr-FR" sz="1400" dirty="0"/>
              <a:t>, Coordonnateur national, Collectif de Financement Populaire (KOFIP), </a:t>
            </a:r>
            <a:r>
              <a:rPr lang="fr-FR" sz="1400" dirty="0" smtClean="0"/>
              <a:t>Haïti</a:t>
            </a:r>
          </a:p>
          <a:p>
            <a:pPr marL="0" indent="0" algn="just">
              <a:buNone/>
            </a:pPr>
            <a:endParaRPr lang="fr-FR" sz="1400" dirty="0" smtClean="0"/>
          </a:p>
          <a:p>
            <a:pPr marL="0" indent="0" algn="just">
              <a:buNone/>
            </a:pPr>
            <a:r>
              <a:rPr lang="fr-FR" sz="1400" b="1" dirty="0"/>
              <a:t>Denise Fatoumata Ndour</a:t>
            </a:r>
            <a:r>
              <a:rPr lang="fr-FR" sz="1400" dirty="0"/>
              <a:t>, </a:t>
            </a:r>
            <a:r>
              <a:rPr lang="fr-FR" sz="1400" dirty="0" smtClean="0"/>
              <a:t> Administrateur </a:t>
            </a:r>
            <a:r>
              <a:rPr lang="fr-FR" sz="1400" dirty="0"/>
              <a:t>Général, Fondation Sen'Finances, </a:t>
            </a:r>
            <a:r>
              <a:rPr lang="fr-FR" sz="1400" dirty="0" smtClean="0"/>
              <a:t>Sénégal</a:t>
            </a:r>
          </a:p>
          <a:p>
            <a:pPr marL="0" indent="0" algn="just">
              <a:buNone/>
            </a:pPr>
            <a:endParaRPr lang="fr-FR" sz="1400" dirty="0"/>
          </a:p>
          <a:p>
            <a:pPr marL="0" indent="0" algn="just">
              <a:buNone/>
            </a:pPr>
            <a:r>
              <a:rPr lang="fr-FR" sz="1400" b="1" dirty="0"/>
              <a:t>Philippe Guichandut</a:t>
            </a:r>
            <a:r>
              <a:rPr lang="fr-FR" sz="1400" dirty="0"/>
              <a:t>, Directeur Développement de la Finance Inclusive, Fondation Grameen-Crédit Agricole</a:t>
            </a:r>
            <a:endParaRPr lang="fr-FR" sz="1400" dirty="0" smtClean="0"/>
          </a:p>
          <a:p>
            <a:pPr marL="0" indent="0" algn="just">
              <a:buNone/>
            </a:pPr>
            <a:endParaRPr lang="fr-FR" sz="1400" dirty="0" smtClean="0"/>
          </a:p>
          <a:p>
            <a:pPr marL="0" indent="0" algn="just">
              <a:buNone/>
            </a:pPr>
            <a:r>
              <a:rPr lang="fr-FR" sz="1400" b="1" dirty="0"/>
              <a:t>Jean-François Simon</a:t>
            </a:r>
            <a:r>
              <a:rPr lang="fr-FR" sz="1400" dirty="0"/>
              <a:t>, Responsable du pôle Dispositif local d'accompagnement, Avise, </a:t>
            </a:r>
            <a:r>
              <a:rPr lang="fr-FR" sz="1400" dirty="0" smtClean="0"/>
              <a:t>France</a:t>
            </a:r>
          </a:p>
          <a:p>
            <a:pPr marL="0" indent="0" algn="just">
              <a:buNone/>
            </a:pPr>
            <a:endParaRPr lang="fr-FR" sz="1400" dirty="0"/>
          </a:p>
          <a:p>
            <a:pPr marL="0" indent="0" algn="just">
              <a:buNone/>
            </a:pPr>
            <a:r>
              <a:rPr lang="fr-FR" sz="1400" b="1" dirty="0"/>
              <a:t>Philippe Garant</a:t>
            </a:r>
            <a:r>
              <a:rPr lang="fr-FR" sz="1400" dirty="0"/>
              <a:t>, Directeur Général, Réseau d'Investissement Social du </a:t>
            </a:r>
            <a:r>
              <a:rPr lang="fr-FR" sz="1400" dirty="0" smtClean="0"/>
              <a:t>Québec (RISQ) </a:t>
            </a:r>
            <a:r>
              <a:rPr lang="fr-FR" sz="1400" dirty="0"/>
              <a:t>&amp; Président de CAP Finance, Canada</a:t>
            </a:r>
            <a:endParaRPr lang="fr-FR" sz="1400" dirty="0" smtClean="0"/>
          </a:p>
          <a:p>
            <a:pPr marL="0" indent="0" algn="just">
              <a:buNone/>
            </a:pPr>
            <a:endParaRPr lang="fr-FR" sz="1400" dirty="0"/>
          </a:p>
          <a:p>
            <a:pPr marL="0" indent="0" algn="just">
              <a:buNone/>
            </a:pPr>
            <a:r>
              <a:rPr lang="fr-FR" sz="1400" b="1" dirty="0"/>
              <a:t>Milder Villegas</a:t>
            </a:r>
            <a:r>
              <a:rPr lang="fr-FR" sz="1400" dirty="0"/>
              <a:t>, </a:t>
            </a:r>
            <a:r>
              <a:rPr lang="fr-FR" sz="1400" dirty="0" smtClean="0"/>
              <a:t>Président de l’Association Internationale des Investisseurs dans l’Economie Sociale (INAISE), Directeur </a:t>
            </a:r>
            <a:r>
              <a:rPr lang="fr-FR" sz="1400" dirty="0"/>
              <a:t>Général, Filaction, </a:t>
            </a:r>
            <a:r>
              <a:rPr lang="fr-FR" sz="1400" dirty="0" smtClean="0"/>
              <a:t>Canada</a:t>
            </a:r>
          </a:p>
          <a:p>
            <a:pPr marL="0" indent="0" algn="just">
              <a:buNone/>
            </a:pPr>
            <a:endParaRPr lang="fr-FR" sz="1600" dirty="0"/>
          </a:p>
        </p:txBody>
      </p:sp>
      <p:pic>
        <p:nvPicPr>
          <p:cNvPr id="3" name="그림 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20198" y="923438"/>
            <a:ext cx="1229115" cy="1229115"/>
          </a:xfrm>
          <a:prstGeom prst="rect">
            <a:avLst/>
          </a:prstGeom>
          <a:effectLst>
            <a:outerShdw blurRad="50800" dist="38100" dir="2700000" algn="tl" rotWithShape="0">
              <a:srgbClr val="4666B1">
                <a:alpha val="40000"/>
              </a:srgbClr>
            </a:outerShdw>
          </a:effectLst>
        </p:spPr>
      </p:pic>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5330" y="1752597"/>
            <a:ext cx="1229115" cy="1229115"/>
          </a:xfrm>
          <a:prstGeom prst="rect">
            <a:avLst/>
          </a:prstGeom>
          <a:effectLst>
            <a:outerShdw blurRad="50800" dist="38100" dir="2700000" algn="tl" rotWithShape="0">
              <a:srgbClr val="4666B1">
                <a:alpha val="40000"/>
              </a:srgbClr>
            </a:outerShdw>
          </a:effectLst>
        </p:spPr>
      </p:pic>
      <p:pic>
        <p:nvPicPr>
          <p:cNvPr id="7" name="그림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0197" y="2651499"/>
            <a:ext cx="1229115" cy="1229115"/>
          </a:xfrm>
          <a:prstGeom prst="rect">
            <a:avLst/>
          </a:prstGeom>
          <a:effectLst>
            <a:outerShdw blurRad="50800" dist="38100" dir="2700000" algn="tl" rotWithShape="0">
              <a:srgbClr val="4666B1">
                <a:alpha val="40000"/>
              </a:srgbClr>
            </a:outerShdw>
          </a:effectLst>
        </p:spPr>
      </p:pic>
      <p:pic>
        <p:nvPicPr>
          <p:cNvPr id="8" name="그림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5330" y="3524464"/>
            <a:ext cx="1229115" cy="1229115"/>
          </a:xfrm>
          <a:prstGeom prst="rect">
            <a:avLst/>
          </a:prstGeom>
          <a:effectLst>
            <a:outerShdw blurRad="50800" dist="38100" dir="2700000" algn="tl" rotWithShape="0">
              <a:srgbClr val="4666B1">
                <a:alpha val="40000"/>
              </a:srgbClr>
            </a:outerShdw>
          </a:effectLst>
        </p:spPr>
      </p:pic>
      <p:pic>
        <p:nvPicPr>
          <p:cNvPr id="9" name="그림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0197" y="4471262"/>
            <a:ext cx="1228688" cy="1228688"/>
          </a:xfrm>
          <a:prstGeom prst="rect">
            <a:avLst/>
          </a:prstGeom>
          <a:effectLst>
            <a:outerShdw blurRad="50800" dist="38100" dir="2700000" algn="tl" rotWithShape="0">
              <a:srgbClr val="4666B1">
                <a:alpha val="40000"/>
              </a:srgbClr>
            </a:outerShdw>
          </a:effectLst>
        </p:spPr>
      </p:pic>
      <p:pic>
        <p:nvPicPr>
          <p:cNvPr id="10" name="그림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5330" y="5282549"/>
            <a:ext cx="1263773" cy="1263773"/>
          </a:xfrm>
          <a:prstGeom prst="rect">
            <a:avLst/>
          </a:prstGeom>
          <a:effectLst>
            <a:outerShdw blurRad="50800" dist="38100" dir="2700000" algn="tl" rotWithShape="0">
              <a:srgbClr val="4666B1">
                <a:alpha val="40000"/>
              </a:srgbClr>
            </a:outerShdw>
          </a:effectLst>
        </p:spPr>
      </p:pic>
    </p:spTree>
    <p:extLst>
      <p:ext uri="{BB962C8B-B14F-4D97-AF65-F5344CB8AC3E}">
        <p14:creationId xmlns:p14="http://schemas.microsoft.com/office/powerpoint/2010/main" val="28870346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nvPr>
        </p:nvSpPr>
        <p:spPr>
          <a:xfrm>
            <a:off x="1146874" y="374636"/>
            <a:ext cx="10298624" cy="1492132"/>
          </a:xfrm>
        </p:spPr>
        <p:txBody>
          <a:bodyPr>
            <a:noAutofit/>
          </a:bodyPr>
          <a:lstStyle/>
          <a:p>
            <a:pPr algn="ctr"/>
            <a:r>
              <a:rPr lang="fr-FR" sz="4200" dirty="0">
                <a:solidFill>
                  <a:schemeClr val="tx1"/>
                </a:solidFill>
              </a:rPr>
              <a:t>Perspectives</a:t>
            </a:r>
            <a:endParaRPr lang="en-US" sz="4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nvPr>
        </p:nvSpPr>
        <p:spPr>
          <a:xfrm>
            <a:off x="1251678" y="2053526"/>
            <a:ext cx="8363377" cy="4037307"/>
          </a:xfrm>
        </p:spPr>
        <p:txBody>
          <a:bodyPr>
            <a:noAutofit/>
          </a:bodyPr>
          <a:lstStyle/>
          <a:p>
            <a:pPr algn="just">
              <a:buFont typeface="Wingdings" pitchFamily="2" charset="2"/>
              <a:buChar char="§"/>
              <a:defRPr/>
            </a:pPr>
            <a:r>
              <a:rPr lang="fr-CA" dirty="0"/>
              <a:t>Collaboration entre les réseaux est importante pour échanger les idées et les mesures prises par les organisations</a:t>
            </a:r>
          </a:p>
          <a:p>
            <a:pPr algn="just">
              <a:buFont typeface="Wingdings" pitchFamily="2" charset="2"/>
              <a:buChar char="§"/>
              <a:defRPr/>
            </a:pPr>
            <a:r>
              <a:rPr lang="fr-CA" dirty="0"/>
              <a:t>Développer grâce aux réseaux des mécanismes de solidarité pour aider les plus vulnérables</a:t>
            </a:r>
          </a:p>
          <a:p>
            <a:pPr algn="just">
              <a:buFont typeface="Wingdings" pitchFamily="2" charset="2"/>
              <a:buChar char="§"/>
              <a:defRPr/>
            </a:pPr>
            <a:r>
              <a:rPr lang="fr-CA" dirty="0"/>
              <a:t>Bien que la situation reste difficile, tant au niveau sanitaire, économique et sociale, les initiatives identifiées démontrent encore une fois comment l’économie sociale et solidaire est mieux outillée lorsque confrontée à une </a:t>
            </a:r>
            <a:r>
              <a:rPr lang="fr-CA" dirty="0" smtClean="0"/>
              <a:t>crise</a:t>
            </a:r>
            <a:endParaRPr lang="fr-FR" sz="1600" dirty="0"/>
          </a:p>
          <a:p>
            <a:pPr algn="just">
              <a:buFont typeface="Wingdings" pitchFamily="2" charset="2"/>
              <a:buChar char="§"/>
              <a:defRPr/>
            </a:pPr>
            <a:r>
              <a:rPr lang="fr-CA" dirty="0"/>
              <a:t>C’est une opportunité de démontrer l’impact de l’économie sociale en période de crise</a:t>
            </a:r>
            <a:endParaRPr lang="fr-FR" dirty="0"/>
          </a:p>
        </p:txBody>
      </p:sp>
      <p:pic>
        <p:nvPicPr>
          <p:cNvPr id="5" name="Graphique 4" descr="Cercles avec flèches">
            <a:extLst>
              <a:ext uri="{FF2B5EF4-FFF2-40B4-BE49-F238E27FC236}">
                <a16:creationId xmlns:a16="http://schemas.microsoft.com/office/drawing/2014/main" xmlns="" id="{2F883FEA-42B7-43FA-8906-6BCDBAA28C8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864436" y="869240"/>
            <a:ext cx="1430071" cy="1430071"/>
          </a:xfrm>
          <a:prstGeom prst="rect">
            <a:avLst/>
          </a:prstGeom>
        </p:spPr>
      </p:pic>
    </p:spTree>
    <p:extLst>
      <p:ext uri="{BB962C8B-B14F-4D97-AF65-F5344CB8AC3E}">
        <p14:creationId xmlns:p14="http://schemas.microsoft.com/office/powerpoint/2010/main" val="4581091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251678" y="382385"/>
            <a:ext cx="10178322" cy="1159696"/>
          </a:xfrm>
        </p:spPr>
        <p:txBody>
          <a:bodyPr>
            <a:noAutofit/>
          </a:bodyPr>
          <a:lstStyle/>
          <a:p>
            <a:pPr lvl="0" algn="ctr">
              <a:spcAft>
                <a:spcPts val="1200"/>
              </a:spcAft>
              <a:defRPr/>
            </a:pPr>
            <a:r>
              <a:rPr lang="fr-FR" altLang="ko-KR" sz="3000" b="1" dirty="0" smtClean="0">
                <a:solidFill>
                  <a:srgbClr val="4666B1"/>
                </a:solidFill>
              </a:rPr>
              <a:t>Le pouvoir de la communauté</a:t>
            </a:r>
            <a:r>
              <a:rPr lang="fr-FR" altLang="ko-KR" sz="3600" b="1" dirty="0" smtClean="0">
                <a:solidFill>
                  <a:srgbClr val="4666B1"/>
                </a:solidFill>
              </a:rPr>
              <a:t/>
            </a:r>
            <a:br>
              <a:rPr lang="fr-FR" altLang="ko-KR" sz="3600" b="1" dirty="0" smtClean="0">
                <a:solidFill>
                  <a:srgbClr val="4666B1"/>
                </a:solidFill>
              </a:rPr>
            </a:br>
            <a:r>
              <a:rPr lang="en-US" altLang="ko-KR" sz="3600" b="1" dirty="0" err="1" smtClean="0">
                <a:solidFill>
                  <a:srgbClr val="4666B1"/>
                </a:solidFill>
              </a:rPr>
              <a:t>ess</a:t>
            </a:r>
            <a:r>
              <a:rPr lang="en-US" altLang="ko-KR" sz="3600" b="1" dirty="0" smtClean="0">
                <a:solidFill>
                  <a:srgbClr val="4666B1"/>
                </a:solidFill>
              </a:rPr>
              <a:t> et </a:t>
            </a:r>
            <a:r>
              <a:rPr lang="en-US" altLang="ko-KR" sz="3600" b="1" dirty="0" err="1" smtClean="0">
                <a:solidFill>
                  <a:srgbClr val="4666B1"/>
                </a:solidFill>
              </a:rPr>
              <a:t>systèmes</a:t>
            </a:r>
            <a:r>
              <a:rPr lang="en-US" altLang="ko-KR" sz="3600" b="1" dirty="0" smtClean="0">
                <a:solidFill>
                  <a:srgbClr val="4666B1"/>
                </a:solidFill>
              </a:rPr>
              <a:t> financiers pour </a:t>
            </a:r>
            <a:r>
              <a:rPr lang="en-US" altLang="ko-KR" sz="3600" b="1" dirty="0" err="1" smtClean="0">
                <a:solidFill>
                  <a:srgbClr val="4666B1"/>
                </a:solidFill>
              </a:rPr>
              <a:t>lutter</a:t>
            </a:r>
            <a:r>
              <a:rPr lang="en-US" altLang="ko-KR" sz="3600" b="1" dirty="0" smtClean="0">
                <a:solidFill>
                  <a:srgbClr val="4666B1"/>
                </a:solidFill>
              </a:rPr>
              <a:t> </a:t>
            </a:r>
            <a:r>
              <a:rPr lang="en-US" altLang="ko-KR" sz="3600" b="1" dirty="0" err="1" smtClean="0">
                <a:solidFill>
                  <a:srgbClr val="4666B1"/>
                </a:solidFill>
              </a:rPr>
              <a:t>contre</a:t>
            </a:r>
            <a:r>
              <a:rPr lang="en-US" altLang="ko-KR" sz="3600" b="1" dirty="0" smtClean="0">
                <a:solidFill>
                  <a:srgbClr val="4666B1"/>
                </a:solidFill>
              </a:rPr>
              <a:t> la </a:t>
            </a:r>
            <a:r>
              <a:rPr lang="en-US" altLang="ko-KR" sz="3600" b="1" dirty="0" err="1" smtClean="0">
                <a:solidFill>
                  <a:srgbClr val="4666B1"/>
                </a:solidFill>
              </a:rPr>
              <a:t>crise</a:t>
            </a:r>
            <a:r>
              <a:rPr lang="en-US" altLang="ko-KR" sz="3600" b="1" dirty="0" smtClean="0">
                <a:solidFill>
                  <a:srgbClr val="4666B1"/>
                </a:solidFill>
              </a:rPr>
              <a:t> de la covid-19</a:t>
            </a:r>
            <a:endParaRPr lang="en-US" altLang="ko-KR" sz="3600" b="1" dirty="0">
              <a:solidFill>
                <a:srgbClr val="4666B1"/>
              </a:solidFill>
            </a:endParaRPr>
          </a:p>
        </p:txBody>
      </p:sp>
      <p:sp>
        <p:nvSpPr>
          <p:cNvPr id="8" name="Title 1"/>
          <p:cNvSpPr txBox="1">
            <a:spLocks/>
          </p:cNvSpPr>
          <p:nvPr>
            <p:custDataLst>
              <p:tags r:id="rId2"/>
            </p:custDataLst>
          </p:nvPr>
        </p:nvSpPr>
        <p:spPr>
          <a:xfrm>
            <a:off x="5323665" y="2283898"/>
            <a:ext cx="6173491" cy="36834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just">
              <a:defRPr/>
            </a:pPr>
            <a:endParaRPr lang="fr-FR" altLang="ko-KR" sz="2500" b="1" dirty="0" smtClean="0">
              <a:solidFill>
                <a:schemeClr val="tx1"/>
              </a:solidFill>
            </a:endParaRPr>
          </a:p>
          <a:p>
            <a:pPr algn="ctr">
              <a:defRPr/>
            </a:pPr>
            <a:r>
              <a:rPr lang="fr-FR" altLang="ko-KR" sz="3200" b="1" dirty="0" smtClean="0">
                <a:solidFill>
                  <a:schemeClr val="tx1"/>
                </a:solidFill>
              </a:rPr>
              <a:t>Philippe garant</a:t>
            </a:r>
          </a:p>
          <a:p>
            <a:pPr algn="ctr">
              <a:defRPr/>
            </a:pPr>
            <a:endParaRPr lang="fr-FR" altLang="ko-KR" sz="3000" b="1" dirty="0">
              <a:solidFill>
                <a:schemeClr val="tx1"/>
              </a:solidFill>
            </a:endParaRPr>
          </a:p>
          <a:p>
            <a:pPr algn="ctr">
              <a:defRPr/>
            </a:pPr>
            <a:r>
              <a:rPr lang="fr-FR" altLang="ko-KR" sz="3000" dirty="0" smtClean="0">
                <a:solidFill>
                  <a:schemeClr val="tx1"/>
                </a:solidFill>
              </a:rPr>
              <a:t>Président </a:t>
            </a:r>
            <a:br>
              <a:rPr lang="fr-FR" altLang="ko-KR" sz="3000" dirty="0" smtClean="0">
                <a:solidFill>
                  <a:schemeClr val="tx1"/>
                </a:solidFill>
              </a:rPr>
            </a:br>
            <a:r>
              <a:rPr lang="fr-FR" altLang="ko-KR" sz="3000" dirty="0" smtClean="0">
                <a:solidFill>
                  <a:schemeClr val="tx1"/>
                </a:solidFill>
              </a:rPr>
              <a:t>CAP Finance</a:t>
            </a:r>
          </a:p>
          <a:p>
            <a:pPr algn="ctr">
              <a:defRPr/>
            </a:pPr>
            <a:endParaRPr lang="fr-FR" altLang="ko-KR" sz="3000" b="1" dirty="0" smtClean="0">
              <a:solidFill>
                <a:schemeClr val="tx1"/>
              </a:solidFill>
            </a:endParaRPr>
          </a:p>
          <a:p>
            <a:pPr algn="ctr">
              <a:defRPr/>
            </a:pPr>
            <a:r>
              <a:rPr lang="fr-FR" altLang="ko-KR" sz="3000" dirty="0" smtClean="0">
                <a:solidFill>
                  <a:schemeClr val="tx1"/>
                </a:solidFill>
              </a:rPr>
              <a:t>Directeur général</a:t>
            </a:r>
          </a:p>
          <a:p>
            <a:pPr algn="ctr">
              <a:defRPr/>
            </a:pPr>
            <a:r>
              <a:rPr lang="fr-FR" altLang="ko-KR" sz="3000" dirty="0" smtClean="0">
                <a:solidFill>
                  <a:schemeClr val="tx1"/>
                </a:solidFill>
              </a:rPr>
              <a:t>Réseau d’investissement social du </a:t>
            </a:r>
            <a:r>
              <a:rPr lang="fr-FR" altLang="ko-KR" sz="3000" dirty="0" err="1" smtClean="0">
                <a:solidFill>
                  <a:schemeClr val="tx1"/>
                </a:solidFill>
              </a:rPr>
              <a:t>québec</a:t>
            </a:r>
            <a:r>
              <a:rPr lang="fr-FR" altLang="ko-KR" sz="3000" dirty="0" smtClean="0">
                <a:solidFill>
                  <a:schemeClr val="tx1"/>
                </a:solidFill>
              </a:rPr>
              <a:t> (</a:t>
            </a:r>
            <a:r>
              <a:rPr lang="fr-FR" altLang="ko-KR" sz="3000" dirty="0" err="1" smtClean="0">
                <a:solidFill>
                  <a:schemeClr val="tx1"/>
                </a:solidFill>
              </a:rPr>
              <a:t>risq</a:t>
            </a:r>
            <a:r>
              <a:rPr lang="fr-FR" altLang="ko-KR" sz="3000" dirty="0" smtClean="0">
                <a:solidFill>
                  <a:schemeClr val="tx1"/>
                </a:solidFill>
              </a:rPr>
              <a:t>)</a:t>
            </a:r>
          </a:p>
          <a:p>
            <a:pPr algn="ctr">
              <a:defRPr/>
            </a:pPr>
            <a:endParaRPr lang="fr-FR" altLang="ko-KR" sz="2500" b="1" dirty="0" smtClean="0">
              <a:solidFill>
                <a:schemeClr val="tx1"/>
              </a:solidFill>
            </a:endParaRPr>
          </a:p>
          <a:p>
            <a:pPr algn="ctr">
              <a:defRPr/>
            </a:pPr>
            <a:endParaRPr lang="fr-FR" altLang="ko-KR" sz="2500" b="1" dirty="0" smtClean="0">
              <a:solidFill>
                <a:schemeClr val="tx1"/>
              </a:solidFill>
            </a:endParaRPr>
          </a:p>
        </p:txBody>
      </p:sp>
      <p:pic>
        <p:nvPicPr>
          <p:cNvPr id="3" name="Image 2"/>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2032824" y="2913353"/>
            <a:ext cx="2833611" cy="930226"/>
          </a:xfrm>
          <a:prstGeom prst="rect">
            <a:avLst/>
          </a:prstGeom>
        </p:spPr>
      </p:pic>
      <p:pic>
        <p:nvPicPr>
          <p:cNvPr id="4" name="Image 3"/>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2325580" y="4218025"/>
            <a:ext cx="2248097" cy="1115752"/>
          </a:xfrm>
          <a:prstGeom prst="rect">
            <a:avLst/>
          </a:prstGeom>
        </p:spPr>
      </p:pic>
    </p:spTree>
    <p:extLst>
      <p:ext uri="{BB962C8B-B14F-4D97-AF65-F5344CB8AC3E}">
        <p14:creationId xmlns:p14="http://schemas.microsoft.com/office/powerpoint/2010/main" val="100619142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custDataLst>
              <p:tags r:id="rId1"/>
            </p:custDataLst>
          </p:nvPr>
        </p:nvSpPr>
        <p:spPr>
          <a:xfrm>
            <a:off x="0" y="374636"/>
            <a:ext cx="12192000" cy="1492132"/>
          </a:xfrm>
        </p:spPr>
        <p:txBody>
          <a:bodyPr>
            <a:noAutofit/>
          </a:bodyPr>
          <a:lstStyle/>
          <a:p>
            <a:pPr algn="ctr"/>
            <a:r>
              <a:rPr lang="fr-FR" sz="4200" dirty="0">
                <a:solidFill>
                  <a:schemeClr val="tx1"/>
                </a:solidFill>
              </a:rPr>
              <a:t>Contexte socio-économique du Québec</a:t>
            </a:r>
          </a:p>
        </p:txBody>
      </p:sp>
      <p:pic>
        <p:nvPicPr>
          <p:cNvPr id="20" name="Image 19">
            <a:extLst>
              <a:ext uri="{FF2B5EF4-FFF2-40B4-BE49-F238E27FC236}">
                <a16:creationId xmlns:a16="http://schemas.microsoft.com/office/drawing/2014/main" xmlns="" id="{9F293735-1B1E-044C-8EE2-5795A02EC486}"/>
              </a:ext>
            </a:extLst>
          </p:cNvPr>
          <p:cNvPicPr>
            <a:picLocks noChangeAspect="1"/>
          </p:cNvPicPr>
          <p:nvPr>
            <p:custDataLst>
              <p:tags r:id="rId2"/>
            </p:custDataLst>
          </p:nvPr>
        </p:nvPicPr>
        <p:blipFill>
          <a:blip r:embed="rId8"/>
          <a:stretch>
            <a:fillRect/>
          </a:stretch>
        </p:blipFill>
        <p:spPr>
          <a:xfrm>
            <a:off x="2212729" y="758629"/>
            <a:ext cx="7893111" cy="6111680"/>
          </a:xfrm>
          <a:prstGeom prst="rect">
            <a:avLst/>
          </a:prstGeom>
        </p:spPr>
      </p:pic>
      <p:sp>
        <p:nvSpPr>
          <p:cNvPr id="21" name="Ellipse 20">
            <a:extLst>
              <a:ext uri="{FF2B5EF4-FFF2-40B4-BE49-F238E27FC236}">
                <a16:creationId xmlns:a16="http://schemas.microsoft.com/office/drawing/2014/main" xmlns="" id="{A483A976-5898-2E43-8D74-7F444852C008}"/>
              </a:ext>
            </a:extLst>
          </p:cNvPr>
          <p:cNvSpPr/>
          <p:nvPr>
            <p:custDataLst>
              <p:tags r:id="rId3"/>
            </p:custDataLst>
          </p:nvPr>
        </p:nvSpPr>
        <p:spPr>
          <a:xfrm>
            <a:off x="6502244" y="1165245"/>
            <a:ext cx="5298448" cy="5298448"/>
          </a:xfrm>
          <a:prstGeom prst="ellipse">
            <a:avLst/>
          </a:prstGeom>
          <a:solidFill>
            <a:schemeClr val="bg1">
              <a:lumMod val="95000"/>
            </a:schemeClr>
          </a:solidFill>
          <a:ln w="76200">
            <a:solidFill>
              <a:srgbClr val="99C3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dirty="0">
              <a:solidFill>
                <a:prstClr val="white"/>
              </a:solidFill>
              <a:latin typeface="Calibri"/>
            </a:endParaRPr>
          </a:p>
        </p:txBody>
      </p:sp>
      <p:sp>
        <p:nvSpPr>
          <p:cNvPr id="22" name="Ellipse 21">
            <a:extLst>
              <a:ext uri="{FF2B5EF4-FFF2-40B4-BE49-F238E27FC236}">
                <a16:creationId xmlns:a16="http://schemas.microsoft.com/office/drawing/2014/main" xmlns="" id="{FE72524C-F067-424C-BFA9-6D018BE759EE}"/>
              </a:ext>
            </a:extLst>
          </p:cNvPr>
          <p:cNvSpPr/>
          <p:nvPr>
            <p:custDataLst>
              <p:tags r:id="rId4"/>
            </p:custDataLst>
          </p:nvPr>
        </p:nvSpPr>
        <p:spPr>
          <a:xfrm>
            <a:off x="335360" y="1165245"/>
            <a:ext cx="5298448" cy="5298448"/>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FR" dirty="0">
              <a:solidFill>
                <a:prstClr val="white"/>
              </a:solidFill>
              <a:latin typeface="Calibri"/>
            </a:endParaRPr>
          </a:p>
        </p:txBody>
      </p:sp>
      <p:sp>
        <p:nvSpPr>
          <p:cNvPr id="23" name="Rectangle 22"/>
          <p:cNvSpPr/>
          <p:nvPr>
            <p:custDataLst>
              <p:tags r:id="rId5"/>
            </p:custDataLst>
          </p:nvPr>
        </p:nvSpPr>
        <p:spPr>
          <a:xfrm>
            <a:off x="243022" y="1903902"/>
            <a:ext cx="5483125" cy="4175502"/>
          </a:xfrm>
          <a:prstGeom prst="rect">
            <a:avLst/>
          </a:prstGeom>
        </p:spPr>
        <p:txBody>
          <a:bodyPr wrap="square">
            <a:spAutoFit/>
          </a:bodyPr>
          <a:lstStyle/>
          <a:p>
            <a:pPr algn="ctr" defTabSz="609585">
              <a:spcAft>
                <a:spcPts val="800"/>
              </a:spcAft>
            </a:pPr>
            <a:r>
              <a:rPr lang="fr-FR" sz="1867" dirty="0">
                <a:solidFill>
                  <a:schemeClr val="tx1">
                    <a:lumMod val="65000"/>
                    <a:lumOff val="35000"/>
                  </a:schemeClr>
                </a:solidFill>
                <a:latin typeface="Calibri Light"/>
                <a:cs typeface="Calibri Light"/>
              </a:rPr>
              <a:t>Superficie : </a:t>
            </a:r>
            <a:r>
              <a:rPr lang="fr-FR" sz="2400" b="1" dirty="0">
                <a:solidFill>
                  <a:schemeClr val="tx1">
                    <a:lumMod val="65000"/>
                    <a:lumOff val="35000"/>
                  </a:schemeClr>
                </a:solidFill>
                <a:latin typeface="Calibri Light"/>
                <a:cs typeface="Calibri Light"/>
              </a:rPr>
              <a:t>1 667 712 km</a:t>
            </a:r>
            <a:r>
              <a:rPr lang="fr-FR" sz="2400" b="1" baseline="30000" dirty="0">
                <a:solidFill>
                  <a:schemeClr val="tx1">
                    <a:lumMod val="65000"/>
                    <a:lumOff val="35000"/>
                  </a:schemeClr>
                </a:solidFill>
                <a:latin typeface="Calibri Light"/>
                <a:cs typeface="Calibri Light"/>
              </a:rPr>
              <a:t>2</a:t>
            </a:r>
          </a:p>
          <a:p>
            <a:pPr algn="ctr" defTabSz="609585">
              <a:spcAft>
                <a:spcPts val="800"/>
              </a:spcAft>
            </a:pPr>
            <a:r>
              <a:rPr lang="fr-FR" sz="1867" dirty="0">
                <a:solidFill>
                  <a:schemeClr val="tx1">
                    <a:lumMod val="65000"/>
                    <a:lumOff val="35000"/>
                  </a:schemeClr>
                </a:solidFill>
                <a:latin typeface="Calibri Light"/>
                <a:cs typeface="Calibri Light"/>
              </a:rPr>
              <a:t>Population : </a:t>
            </a:r>
            <a:r>
              <a:rPr lang="fr-FR" sz="2400" b="1" dirty="0">
                <a:solidFill>
                  <a:schemeClr val="tx1">
                    <a:lumMod val="65000"/>
                    <a:lumOff val="35000"/>
                  </a:schemeClr>
                </a:solidFill>
                <a:latin typeface="Calibri Light"/>
                <a:cs typeface="Calibri Light"/>
              </a:rPr>
              <a:t>8,3 millions d’habitants </a:t>
            </a:r>
          </a:p>
          <a:p>
            <a:pPr algn="ctr" defTabSz="609585">
              <a:spcAft>
                <a:spcPts val="800"/>
              </a:spcAft>
            </a:pPr>
            <a:r>
              <a:rPr lang="fr-FR" sz="1867" dirty="0">
                <a:solidFill>
                  <a:schemeClr val="tx1">
                    <a:lumMod val="65000"/>
                    <a:lumOff val="35000"/>
                  </a:schemeClr>
                </a:solidFill>
                <a:latin typeface="Calibri Light"/>
                <a:cs typeface="Calibri Light"/>
              </a:rPr>
              <a:t>Région de Montréal : </a:t>
            </a:r>
            <a:r>
              <a:rPr lang="fr-FR" sz="2400" b="1" dirty="0">
                <a:solidFill>
                  <a:schemeClr val="tx1">
                    <a:lumMod val="65000"/>
                    <a:lumOff val="35000"/>
                  </a:schemeClr>
                </a:solidFill>
                <a:latin typeface="Calibri Light"/>
                <a:cs typeface="Calibri Light"/>
              </a:rPr>
              <a:t>4,06 millions</a:t>
            </a:r>
          </a:p>
          <a:p>
            <a:pPr algn="ctr" defTabSz="609585">
              <a:spcAft>
                <a:spcPts val="800"/>
              </a:spcAft>
            </a:pPr>
            <a:r>
              <a:rPr lang="fr-FR" sz="1867" dirty="0">
                <a:solidFill>
                  <a:schemeClr val="tx1">
                    <a:lumMod val="65000"/>
                    <a:lumOff val="35000"/>
                  </a:schemeClr>
                </a:solidFill>
                <a:latin typeface="Calibri Light"/>
                <a:cs typeface="Calibri Light"/>
              </a:rPr>
              <a:t>Langue : </a:t>
            </a:r>
            <a:r>
              <a:rPr lang="fr-FR" sz="2400" b="1" dirty="0">
                <a:solidFill>
                  <a:schemeClr val="tx1">
                    <a:lumMod val="65000"/>
                    <a:lumOff val="35000"/>
                  </a:schemeClr>
                </a:solidFill>
                <a:latin typeface="Calibri Light"/>
                <a:cs typeface="Calibri Light"/>
              </a:rPr>
              <a:t>Français </a:t>
            </a:r>
          </a:p>
          <a:p>
            <a:pPr algn="ctr" defTabSz="609585">
              <a:spcAft>
                <a:spcPts val="800"/>
              </a:spcAft>
            </a:pPr>
            <a:r>
              <a:rPr lang="fr-FR" sz="2400" b="1" dirty="0">
                <a:solidFill>
                  <a:schemeClr val="tx1">
                    <a:lumMod val="65000"/>
                    <a:lumOff val="35000"/>
                  </a:schemeClr>
                </a:solidFill>
                <a:latin typeface="Calibri Light"/>
                <a:cs typeface="Calibri Light"/>
              </a:rPr>
              <a:t>Économie diversifiée </a:t>
            </a:r>
          </a:p>
          <a:p>
            <a:pPr algn="ctr" defTabSz="609585">
              <a:spcAft>
                <a:spcPts val="800"/>
              </a:spcAft>
            </a:pPr>
            <a:r>
              <a:rPr lang="fr-FR" sz="2400" b="1" dirty="0">
                <a:solidFill>
                  <a:schemeClr val="tx1">
                    <a:lumMod val="65000"/>
                    <a:lumOff val="35000"/>
                  </a:schemeClr>
                </a:solidFill>
                <a:latin typeface="Calibri Light"/>
                <a:cs typeface="Calibri Light"/>
              </a:rPr>
              <a:t>17 régions  administratives</a:t>
            </a:r>
          </a:p>
          <a:p>
            <a:pPr algn="ctr" defTabSz="609585">
              <a:spcAft>
                <a:spcPts val="800"/>
              </a:spcAft>
            </a:pPr>
            <a:r>
              <a:rPr lang="fr-FR" sz="1867" dirty="0">
                <a:solidFill>
                  <a:schemeClr val="tx1">
                    <a:lumMod val="65000"/>
                    <a:lumOff val="35000"/>
                  </a:schemeClr>
                </a:solidFill>
                <a:latin typeface="Calibri Light"/>
                <a:cs typeface="Calibri Light"/>
              </a:rPr>
              <a:t>Importance des </a:t>
            </a:r>
            <a:r>
              <a:rPr lang="fr-FR" sz="2400" b="1" dirty="0">
                <a:solidFill>
                  <a:schemeClr val="tx1">
                    <a:lumMod val="65000"/>
                    <a:lumOff val="35000"/>
                  </a:schemeClr>
                </a:solidFill>
                <a:latin typeface="Calibri Light"/>
                <a:cs typeface="Calibri Light"/>
              </a:rPr>
              <a:t>ressources naturelles  </a:t>
            </a:r>
          </a:p>
          <a:p>
            <a:pPr algn="ctr" defTabSz="609585">
              <a:spcAft>
                <a:spcPts val="800"/>
              </a:spcAft>
            </a:pPr>
            <a:r>
              <a:rPr lang="fr-FR" sz="1867" dirty="0">
                <a:solidFill>
                  <a:schemeClr val="tx1">
                    <a:lumMod val="65000"/>
                    <a:lumOff val="35000"/>
                  </a:schemeClr>
                </a:solidFill>
                <a:latin typeface="Calibri Light"/>
                <a:cs typeface="Calibri Light"/>
              </a:rPr>
              <a:t>Taux de chômage : </a:t>
            </a:r>
            <a:r>
              <a:rPr lang="fr-FR" sz="2400" b="1" dirty="0">
                <a:solidFill>
                  <a:schemeClr val="tx1">
                    <a:lumMod val="65000"/>
                    <a:lumOff val="35000"/>
                  </a:schemeClr>
                </a:solidFill>
                <a:latin typeface="Calibri Light"/>
                <a:cs typeface="Calibri Light"/>
              </a:rPr>
              <a:t>4,9% (2019)</a:t>
            </a:r>
          </a:p>
          <a:p>
            <a:pPr defTabSz="609585"/>
            <a:endParaRPr lang="fr-FR" sz="2000" dirty="0">
              <a:solidFill>
                <a:prstClr val="black"/>
              </a:solidFill>
              <a:latin typeface="Calibri Light"/>
              <a:cs typeface="Calibri Light"/>
            </a:endParaRPr>
          </a:p>
        </p:txBody>
      </p:sp>
      <p:sp>
        <p:nvSpPr>
          <p:cNvPr id="24" name="Rectangle 23"/>
          <p:cNvSpPr/>
          <p:nvPr>
            <p:custDataLst>
              <p:tags r:id="rId6"/>
            </p:custDataLst>
          </p:nvPr>
        </p:nvSpPr>
        <p:spPr>
          <a:xfrm>
            <a:off x="6582861" y="2125352"/>
            <a:ext cx="5177768" cy="3185616"/>
          </a:xfrm>
          <a:prstGeom prst="rect">
            <a:avLst/>
          </a:prstGeom>
          <a:ln>
            <a:noFill/>
          </a:ln>
        </p:spPr>
        <p:txBody>
          <a:bodyPr wrap="square" lIns="0" tIns="0" rIns="0" bIns="0">
            <a:spAutoFit/>
          </a:bodyPr>
          <a:lstStyle/>
          <a:p>
            <a:pPr algn="ctr" defTabSz="609585"/>
            <a:r>
              <a:rPr lang="fr-FR" sz="2400" b="1" u="sng" dirty="0">
                <a:solidFill>
                  <a:schemeClr val="tx1">
                    <a:lumMod val="65000"/>
                    <a:lumOff val="35000"/>
                  </a:schemeClr>
                </a:solidFill>
                <a:latin typeface="Calibri Light"/>
                <a:cs typeface="Calibri Light"/>
              </a:rPr>
              <a:t>L’économie sociale</a:t>
            </a:r>
          </a:p>
          <a:p>
            <a:pPr algn="ctr" defTabSz="609585"/>
            <a:r>
              <a:rPr lang="fr-FR" sz="2400" dirty="0">
                <a:solidFill>
                  <a:schemeClr val="tx1">
                    <a:lumMod val="65000"/>
                    <a:lumOff val="35000"/>
                  </a:schemeClr>
                </a:solidFill>
                <a:latin typeface="Calibri Light"/>
                <a:cs typeface="Calibri Light"/>
              </a:rPr>
              <a:t> Loi cadre adoptée en 2013</a:t>
            </a:r>
          </a:p>
          <a:p>
            <a:pPr algn="ctr" defTabSz="609585"/>
            <a:endParaRPr lang="fr-FR" sz="1900" dirty="0">
              <a:solidFill>
                <a:schemeClr val="tx1">
                  <a:lumMod val="65000"/>
                  <a:lumOff val="35000"/>
                </a:schemeClr>
              </a:solidFill>
              <a:latin typeface="Calibri Light"/>
              <a:cs typeface="Calibri Light"/>
            </a:endParaRPr>
          </a:p>
          <a:p>
            <a:pPr algn="ctr" defTabSz="609585"/>
            <a:r>
              <a:rPr lang="fr-FR" sz="1867" dirty="0">
                <a:solidFill>
                  <a:schemeClr val="tx1">
                    <a:lumMod val="65000"/>
                    <a:lumOff val="35000"/>
                  </a:schemeClr>
                </a:solidFill>
                <a:latin typeface="Calibri Light"/>
                <a:cs typeface="Calibri Light"/>
              </a:rPr>
              <a:t>On compte environ : </a:t>
            </a:r>
          </a:p>
          <a:p>
            <a:pPr marL="0" lvl="1" algn="ctr" defTabSz="609585"/>
            <a:r>
              <a:rPr lang="fr-FR" sz="2400" b="1" dirty="0">
                <a:solidFill>
                  <a:schemeClr val="tx1">
                    <a:lumMod val="65000"/>
                    <a:lumOff val="35000"/>
                  </a:schemeClr>
                </a:solidFill>
                <a:latin typeface="Calibri Light"/>
                <a:cs typeface="Calibri Light"/>
              </a:rPr>
              <a:t>11 200 entreprises d’économie sociale </a:t>
            </a:r>
          </a:p>
          <a:p>
            <a:pPr marL="0" lvl="1" algn="ctr" defTabSz="609585">
              <a:spcAft>
                <a:spcPts val="800"/>
              </a:spcAft>
            </a:pPr>
            <a:r>
              <a:rPr lang="fr-FR" sz="2400" b="1" dirty="0">
                <a:solidFill>
                  <a:schemeClr val="tx1">
                    <a:lumMod val="65000"/>
                    <a:lumOff val="35000"/>
                  </a:schemeClr>
                </a:solidFill>
                <a:latin typeface="Calibri Light"/>
                <a:cs typeface="Calibri Light"/>
              </a:rPr>
              <a:t>220 000 travailleurs </a:t>
            </a:r>
          </a:p>
          <a:p>
            <a:pPr marL="0" lvl="1" algn="ctr" defTabSz="609585"/>
            <a:r>
              <a:rPr lang="fr-FR" sz="1867" dirty="0">
                <a:solidFill>
                  <a:schemeClr val="tx1">
                    <a:lumMod val="65000"/>
                    <a:lumOff val="35000"/>
                  </a:schemeClr>
                </a:solidFill>
                <a:latin typeface="Calibri Light"/>
                <a:cs typeface="Calibri Light"/>
              </a:rPr>
              <a:t>Chiffre d’affaires :</a:t>
            </a:r>
          </a:p>
          <a:p>
            <a:pPr marL="0" lvl="1" algn="ctr" defTabSz="609585"/>
            <a:r>
              <a:rPr lang="fr-FR" sz="2400" b="1" dirty="0">
                <a:solidFill>
                  <a:schemeClr val="tx1">
                    <a:lumMod val="65000"/>
                    <a:lumOff val="35000"/>
                  </a:schemeClr>
                </a:solidFill>
                <a:latin typeface="Calibri Light"/>
                <a:cs typeface="Calibri Light"/>
              </a:rPr>
              <a:t>47,8 milliards de dollars</a:t>
            </a:r>
          </a:p>
          <a:p>
            <a:pPr marL="0" lvl="1" algn="ctr" defTabSz="609585"/>
            <a:r>
              <a:rPr lang="fr-FR" sz="2400" b="1" dirty="0">
                <a:solidFill>
                  <a:schemeClr val="tx1">
                    <a:lumMod val="65000"/>
                    <a:lumOff val="35000"/>
                  </a:schemeClr>
                </a:solidFill>
                <a:latin typeface="Calibri Light"/>
                <a:cs typeface="Calibri Light"/>
              </a:rPr>
              <a:t>7 à 8 % du PIB québécois </a:t>
            </a:r>
          </a:p>
        </p:txBody>
      </p:sp>
    </p:spTree>
    <p:extLst>
      <p:ext uri="{BB962C8B-B14F-4D97-AF65-F5344CB8AC3E}">
        <p14:creationId xmlns:p14="http://schemas.microsoft.com/office/powerpoint/2010/main" val="32730216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13D2C4-E84A-4C3D-86EE-B2616C8B9579}"/>
              </a:ext>
            </a:extLst>
          </p:cNvPr>
          <p:cNvSpPr>
            <a:spLocks noGrp="1"/>
          </p:cNvSpPr>
          <p:nvPr>
            <p:ph type="title"/>
            <p:custDataLst>
              <p:tags r:id="rId1"/>
            </p:custDataLst>
          </p:nvPr>
        </p:nvSpPr>
        <p:spPr>
          <a:xfrm>
            <a:off x="1146874" y="374636"/>
            <a:ext cx="10298624" cy="1492132"/>
          </a:xfrm>
        </p:spPr>
        <p:txBody>
          <a:bodyPr>
            <a:noAutofit/>
          </a:bodyPr>
          <a:lstStyle/>
          <a:p>
            <a:pPr algn="ctr"/>
            <a:r>
              <a:rPr lang="fr-FR" sz="4200" dirty="0">
                <a:solidFill>
                  <a:schemeClr val="tx1"/>
                </a:solidFill>
              </a:rPr>
              <a:t>CAP Finance : le réseau de la finance solidaire et responsable</a:t>
            </a:r>
            <a:endParaRPr lang="en-US" sz="4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custDataLst>
              <p:tags r:id="rId2"/>
            </p:custDataLst>
          </p:nvPr>
        </p:nvSpPr>
        <p:spPr>
          <a:xfrm>
            <a:off x="1251678" y="2053526"/>
            <a:ext cx="10178322" cy="4037307"/>
          </a:xfrm>
        </p:spPr>
        <p:txBody>
          <a:bodyPr>
            <a:noAutofit/>
          </a:bodyPr>
          <a:lstStyle/>
          <a:p>
            <a:pPr marL="0" lvl="0" indent="0" algn="just">
              <a:buNone/>
              <a:defRPr/>
            </a:pPr>
            <a:r>
              <a:rPr lang="fr-FR" sz="1600" dirty="0" smtClean="0"/>
              <a:t>(éléments à ajouter)</a:t>
            </a:r>
            <a:endParaRPr lang="fr-FR" sz="1600" dirty="0"/>
          </a:p>
        </p:txBody>
      </p:sp>
      <p:pic>
        <p:nvPicPr>
          <p:cNvPr id="4" name="Image 3">
            <a:extLst>
              <a:ext uri="{FF2B5EF4-FFF2-40B4-BE49-F238E27FC236}">
                <a16:creationId xmlns:a16="http://schemas.microsoft.com/office/drawing/2014/main" xmlns="" id="{71448438-EFA9-034D-B41D-E9D7AAAAE903}"/>
              </a:ext>
            </a:extLst>
          </p:cNvPr>
          <p:cNvPicPr>
            <a:picLocks noChangeAspect="1"/>
          </p:cNvPicPr>
          <p:nvPr>
            <p:custDataLst>
              <p:tags r:id="rId3"/>
            </p:custDataLst>
          </p:nvPr>
        </p:nvPicPr>
        <p:blipFill>
          <a:blip r:embed="rId18"/>
          <a:stretch>
            <a:fillRect/>
          </a:stretch>
        </p:blipFill>
        <p:spPr>
          <a:xfrm>
            <a:off x="3883712" y="2010117"/>
            <a:ext cx="4485307" cy="3472999"/>
          </a:xfrm>
          <a:prstGeom prst="rect">
            <a:avLst/>
          </a:prstGeom>
        </p:spPr>
      </p:pic>
      <p:sp>
        <p:nvSpPr>
          <p:cNvPr id="5" name="Rectangle à coins arrondis 1">
            <a:extLst>
              <a:ext uri="{FF2B5EF4-FFF2-40B4-BE49-F238E27FC236}">
                <a16:creationId xmlns:a16="http://schemas.microsoft.com/office/drawing/2014/main" xmlns="" id="{4A7107CC-8C0E-CF4F-A3C0-A9FA0AF0ADE7}"/>
              </a:ext>
            </a:extLst>
          </p:cNvPr>
          <p:cNvSpPr/>
          <p:nvPr>
            <p:custDataLst>
              <p:tags r:id="rId4"/>
            </p:custDataLst>
          </p:nvPr>
        </p:nvSpPr>
        <p:spPr>
          <a:xfrm>
            <a:off x="335360" y="1691612"/>
            <a:ext cx="4320480" cy="4752528"/>
          </a:xfrm>
          <a:prstGeom prst="roundRect">
            <a:avLst>
              <a:gd name="adj" fmla="val 0"/>
            </a:avLst>
          </a:prstGeom>
          <a:solidFill>
            <a:schemeClr val="bg1">
              <a:lumMod val="95000"/>
            </a:schemeClr>
          </a:solidFill>
          <a:ln w="76200">
            <a:noFill/>
          </a:ln>
        </p:spPr>
        <p:style>
          <a:lnRef idx="2">
            <a:schemeClr val="accent1"/>
          </a:lnRef>
          <a:fillRef idx="1">
            <a:schemeClr val="lt1"/>
          </a:fillRef>
          <a:effectRef idx="0">
            <a:schemeClr val="accent1"/>
          </a:effectRef>
          <a:fontRef idx="minor">
            <a:schemeClr val="dk1"/>
          </a:fontRef>
        </p:style>
        <p:txBody>
          <a:bodyPr rtlCol="0" anchor="ctr"/>
          <a:lstStyle/>
          <a:p>
            <a:pPr algn="ctr" defTabSz="609585"/>
            <a:endParaRPr lang="fr-FR">
              <a:solidFill>
                <a:prstClr val="black"/>
              </a:solidFill>
              <a:latin typeface="Calibri"/>
            </a:endParaRPr>
          </a:p>
        </p:txBody>
      </p:sp>
      <p:sp>
        <p:nvSpPr>
          <p:cNvPr id="8" name="Rectangle à coins arrondis 7"/>
          <p:cNvSpPr/>
          <p:nvPr>
            <p:custDataLst>
              <p:tags r:id="rId5"/>
            </p:custDataLst>
          </p:nvPr>
        </p:nvSpPr>
        <p:spPr>
          <a:xfrm>
            <a:off x="7536160" y="1669840"/>
            <a:ext cx="4320480" cy="4752528"/>
          </a:xfrm>
          <a:prstGeom prst="roundRect">
            <a:avLst>
              <a:gd name="adj" fmla="val 0"/>
            </a:avLst>
          </a:prstGeom>
          <a:noFill/>
          <a:ln w="76200">
            <a:solidFill>
              <a:srgbClr val="99C33D"/>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09585"/>
            <a:endParaRPr lang="fr-FR">
              <a:noFill/>
              <a:latin typeface="Calibri"/>
            </a:endParaRPr>
          </a:p>
        </p:txBody>
      </p:sp>
      <p:sp>
        <p:nvSpPr>
          <p:cNvPr id="9" name="Rectangle 8"/>
          <p:cNvSpPr/>
          <p:nvPr>
            <p:custDataLst>
              <p:tags r:id="rId6"/>
            </p:custDataLst>
          </p:nvPr>
        </p:nvSpPr>
        <p:spPr>
          <a:xfrm>
            <a:off x="335360" y="1974454"/>
            <a:ext cx="4320480" cy="4092852"/>
          </a:xfrm>
          <a:prstGeom prst="rect">
            <a:avLst/>
          </a:prstGeom>
        </p:spPr>
        <p:txBody>
          <a:bodyPr wrap="square">
            <a:spAutoFit/>
          </a:bodyPr>
          <a:lstStyle/>
          <a:p>
            <a:pPr algn="ctr" defTabSz="609585"/>
            <a:r>
              <a:rPr lang="fr-FR" sz="2400" b="1" dirty="0">
                <a:solidFill>
                  <a:schemeClr val="tx1">
                    <a:lumMod val="65000"/>
                    <a:lumOff val="35000"/>
                  </a:schemeClr>
                </a:solidFill>
                <a:cs typeface="Calibri Light"/>
              </a:rPr>
              <a:t>Mission </a:t>
            </a:r>
          </a:p>
          <a:p>
            <a:pPr algn="ctr" defTabSz="609585"/>
            <a:endParaRPr lang="fr-FR" sz="2400" dirty="0">
              <a:solidFill>
                <a:prstClr val="black"/>
              </a:solidFill>
              <a:cs typeface="Calibri Light"/>
            </a:endParaRPr>
          </a:p>
          <a:p>
            <a:pPr marL="342891" indent="-342891" defTabSz="609585">
              <a:buFont typeface="Arial"/>
              <a:buChar char="•"/>
            </a:pPr>
            <a:r>
              <a:rPr lang="fr-FR" sz="2133" dirty="0">
                <a:solidFill>
                  <a:schemeClr val="tx1">
                    <a:lumMod val="65000"/>
                    <a:lumOff val="35000"/>
                  </a:schemeClr>
                </a:solidFill>
                <a:cs typeface="Calibri Light"/>
              </a:rPr>
              <a:t>Promouvoir et développer la finance solidaire et le capital de développement</a:t>
            </a:r>
          </a:p>
          <a:p>
            <a:pPr marL="342891" indent="-342891" defTabSz="609585">
              <a:buFont typeface="Arial"/>
              <a:buChar char="•"/>
            </a:pPr>
            <a:r>
              <a:rPr lang="fr-FR" sz="2133" dirty="0">
                <a:solidFill>
                  <a:schemeClr val="tx1">
                    <a:lumMod val="65000"/>
                    <a:lumOff val="35000"/>
                  </a:schemeClr>
                </a:solidFill>
                <a:cs typeface="Calibri Light"/>
              </a:rPr>
              <a:t>Développer l’expertise des professionnels du Réseau </a:t>
            </a:r>
          </a:p>
          <a:p>
            <a:pPr marL="342891" indent="-342891" defTabSz="609585">
              <a:buFont typeface="Arial"/>
              <a:buChar char="•"/>
            </a:pPr>
            <a:r>
              <a:rPr lang="fr-FR" sz="2133" dirty="0">
                <a:solidFill>
                  <a:schemeClr val="tx1">
                    <a:lumMod val="65000"/>
                    <a:lumOff val="35000"/>
                  </a:schemeClr>
                </a:solidFill>
                <a:cs typeface="Calibri Light"/>
              </a:rPr>
              <a:t>Faire la promotion de l’investissement responsable dans le grand public et auprès des différentes parties prenantes</a:t>
            </a:r>
          </a:p>
          <a:p>
            <a:pPr defTabSz="609585"/>
            <a:endParaRPr lang="fr-FR" sz="2000" dirty="0">
              <a:solidFill>
                <a:schemeClr val="tx1">
                  <a:lumMod val="65000"/>
                  <a:lumOff val="35000"/>
                </a:schemeClr>
              </a:solidFill>
              <a:cs typeface="Calibri Light"/>
            </a:endParaRPr>
          </a:p>
        </p:txBody>
      </p:sp>
      <p:sp>
        <p:nvSpPr>
          <p:cNvPr id="10" name="Rectangle 9"/>
          <p:cNvSpPr/>
          <p:nvPr>
            <p:custDataLst>
              <p:tags r:id="rId7"/>
            </p:custDataLst>
          </p:nvPr>
        </p:nvSpPr>
        <p:spPr>
          <a:xfrm>
            <a:off x="7689093" y="1467429"/>
            <a:ext cx="4036387" cy="1056764"/>
          </a:xfrm>
          <a:prstGeom prst="rect">
            <a:avLst/>
          </a:prstGeom>
        </p:spPr>
        <p:txBody>
          <a:bodyPr wrap="square">
            <a:spAutoFit/>
          </a:bodyPr>
          <a:lstStyle/>
          <a:p>
            <a:pPr algn="ctr" defTabSz="609585"/>
            <a:endParaRPr lang="fr-FR" sz="1467" dirty="0">
              <a:solidFill>
                <a:prstClr val="black"/>
              </a:solidFill>
              <a:latin typeface="Calibri"/>
              <a:cs typeface="Calibri Light"/>
            </a:endParaRPr>
          </a:p>
          <a:p>
            <a:pPr algn="ctr" defTabSz="609585"/>
            <a:r>
              <a:rPr lang="fr-FR" sz="2400" dirty="0">
                <a:solidFill>
                  <a:schemeClr val="tx1">
                    <a:lumMod val="65000"/>
                    <a:lumOff val="35000"/>
                  </a:schemeClr>
                </a:solidFill>
                <a:cs typeface="Calibri Light"/>
              </a:rPr>
              <a:t>Réseau créé en 2009 </a:t>
            </a:r>
          </a:p>
          <a:p>
            <a:pPr defTabSz="609585"/>
            <a:endParaRPr lang="fr-FR" sz="2400" dirty="0">
              <a:solidFill>
                <a:prstClr val="black"/>
              </a:solidFill>
              <a:latin typeface="Calibri Light"/>
              <a:cs typeface="Calibri Light"/>
            </a:endParaRPr>
          </a:p>
        </p:txBody>
      </p:sp>
      <p:pic>
        <p:nvPicPr>
          <p:cNvPr id="11" name="Image 10"/>
          <p:cNvPicPr>
            <a:picLocks noChangeAspect="1"/>
          </p:cNvPicPr>
          <p:nvPr>
            <p:custDataLst>
              <p:tags r:id="rId8"/>
            </p:custDataLst>
          </p:nvPr>
        </p:nvPicPr>
        <p:blipFill>
          <a:blip r:embed="rId19">
            <a:extLst>
              <a:ext uri="{28A0092B-C50C-407E-A947-70E740481C1C}">
                <a14:useLocalDpi xmlns:a14="http://schemas.microsoft.com/office/drawing/2010/main" val="0"/>
              </a:ext>
            </a:extLst>
          </a:blip>
          <a:stretch>
            <a:fillRect/>
          </a:stretch>
        </p:blipFill>
        <p:spPr>
          <a:xfrm>
            <a:off x="7747176" y="3176013"/>
            <a:ext cx="1805208" cy="798457"/>
          </a:xfrm>
          <a:prstGeom prst="rect">
            <a:avLst/>
          </a:prstGeom>
        </p:spPr>
      </p:pic>
      <p:pic>
        <p:nvPicPr>
          <p:cNvPr id="12" name="Image 11"/>
          <p:cNvPicPr>
            <a:picLocks noChangeAspect="1"/>
          </p:cNvPicPr>
          <p:nvPr>
            <p:custDataLst>
              <p:tags r:id="rId9"/>
            </p:custDataLst>
          </p:nvPr>
        </p:nvPicPr>
        <p:blipFill>
          <a:blip r:embed="rId20">
            <a:extLst>
              <a:ext uri="{28A0092B-C50C-407E-A947-70E740481C1C}">
                <a14:useLocalDpi xmlns:a14="http://schemas.microsoft.com/office/drawing/2010/main" val="0"/>
              </a:ext>
            </a:extLst>
          </a:blip>
          <a:stretch>
            <a:fillRect/>
          </a:stretch>
        </p:blipFill>
        <p:spPr>
          <a:xfrm>
            <a:off x="9801339" y="4178135"/>
            <a:ext cx="1726807" cy="567837"/>
          </a:xfrm>
          <a:prstGeom prst="rect">
            <a:avLst/>
          </a:prstGeom>
        </p:spPr>
      </p:pic>
      <p:pic>
        <p:nvPicPr>
          <p:cNvPr id="13" name="Image 12"/>
          <p:cNvPicPr>
            <a:picLocks noChangeAspect="1"/>
          </p:cNvPicPr>
          <p:nvPr>
            <p:custDataLst>
              <p:tags r:id="rId10"/>
            </p:custDataLst>
          </p:nvPr>
        </p:nvPicPr>
        <p:blipFill>
          <a:blip r:embed="rId21">
            <a:extLst>
              <a:ext uri="{28A0092B-C50C-407E-A947-70E740481C1C}">
                <a14:useLocalDpi xmlns:a14="http://schemas.microsoft.com/office/drawing/2010/main" val="0"/>
              </a:ext>
            </a:extLst>
          </a:blip>
          <a:stretch>
            <a:fillRect/>
          </a:stretch>
        </p:blipFill>
        <p:spPr>
          <a:xfrm>
            <a:off x="9552385" y="2434053"/>
            <a:ext cx="2282113" cy="699951"/>
          </a:xfrm>
          <a:prstGeom prst="rect">
            <a:avLst/>
          </a:prstGeom>
        </p:spPr>
      </p:pic>
      <p:pic>
        <p:nvPicPr>
          <p:cNvPr id="14" name="Image 13"/>
          <p:cNvPicPr>
            <a:picLocks noChangeAspect="1"/>
          </p:cNvPicPr>
          <p:nvPr>
            <p:custDataLst>
              <p:tags r:id="rId11"/>
            </p:custDataLst>
          </p:nvPr>
        </p:nvPicPr>
        <p:blipFill>
          <a:blip r:embed="rId22">
            <a:extLst>
              <a:ext uri="{28A0092B-C50C-407E-A947-70E740481C1C}">
                <a14:useLocalDpi xmlns:a14="http://schemas.microsoft.com/office/drawing/2010/main" val="0"/>
              </a:ext>
            </a:extLst>
          </a:blip>
          <a:stretch>
            <a:fillRect/>
          </a:stretch>
        </p:blipFill>
        <p:spPr>
          <a:xfrm>
            <a:off x="9803339" y="3325395"/>
            <a:ext cx="1765269" cy="480683"/>
          </a:xfrm>
          <a:prstGeom prst="rect">
            <a:avLst/>
          </a:prstGeom>
        </p:spPr>
      </p:pic>
      <p:pic>
        <p:nvPicPr>
          <p:cNvPr id="15" name="Image 14"/>
          <p:cNvPicPr>
            <a:picLocks noChangeAspect="1"/>
          </p:cNvPicPr>
          <p:nvPr>
            <p:custDataLst>
              <p:tags r:id="rId12"/>
            </p:custDataLst>
          </p:nvPr>
        </p:nvPicPr>
        <p:blipFill>
          <a:blip r:embed="rId23">
            <a:extLst>
              <a:ext uri="{28A0092B-C50C-407E-A947-70E740481C1C}">
                <a14:useLocalDpi xmlns:a14="http://schemas.microsoft.com/office/drawing/2010/main" val="0"/>
              </a:ext>
            </a:extLst>
          </a:blip>
          <a:stretch>
            <a:fillRect/>
          </a:stretch>
        </p:blipFill>
        <p:spPr>
          <a:xfrm>
            <a:off x="7738678" y="4888091"/>
            <a:ext cx="2062764" cy="838200"/>
          </a:xfrm>
          <a:prstGeom prst="rect">
            <a:avLst/>
          </a:prstGeom>
        </p:spPr>
      </p:pic>
      <p:pic>
        <p:nvPicPr>
          <p:cNvPr id="16" name="Image 15"/>
          <p:cNvPicPr>
            <a:picLocks noChangeAspect="1"/>
          </p:cNvPicPr>
          <p:nvPr>
            <p:custDataLst>
              <p:tags r:id="rId13"/>
            </p:custDataLst>
          </p:nvPr>
        </p:nvPicPr>
        <p:blipFill>
          <a:blip r:embed="rId24">
            <a:extLst>
              <a:ext uri="{28A0092B-C50C-407E-A947-70E740481C1C}">
                <a14:useLocalDpi xmlns:a14="http://schemas.microsoft.com/office/drawing/2010/main" val="0"/>
              </a:ext>
            </a:extLst>
          </a:blip>
          <a:stretch>
            <a:fillRect/>
          </a:stretch>
        </p:blipFill>
        <p:spPr>
          <a:xfrm>
            <a:off x="9850819" y="5144433"/>
            <a:ext cx="1839120" cy="1107929"/>
          </a:xfrm>
          <a:prstGeom prst="rect">
            <a:avLst/>
          </a:prstGeom>
        </p:spPr>
      </p:pic>
      <p:pic>
        <p:nvPicPr>
          <p:cNvPr id="17" name="Image 16"/>
          <p:cNvPicPr>
            <a:picLocks noChangeAspect="1"/>
          </p:cNvPicPr>
          <p:nvPr>
            <p:custDataLst>
              <p:tags r:id="rId14"/>
            </p:custDataLst>
          </p:nvPr>
        </p:nvPicPr>
        <p:blipFill>
          <a:blip r:embed="rId25">
            <a:extLst>
              <a:ext uri="{28A0092B-C50C-407E-A947-70E740481C1C}">
                <a14:useLocalDpi xmlns:a14="http://schemas.microsoft.com/office/drawing/2010/main" val="0"/>
              </a:ext>
            </a:extLst>
          </a:blip>
          <a:stretch>
            <a:fillRect/>
          </a:stretch>
        </p:blipFill>
        <p:spPr>
          <a:xfrm>
            <a:off x="7866227" y="4032590"/>
            <a:ext cx="1606619" cy="797381"/>
          </a:xfrm>
          <a:prstGeom prst="rect">
            <a:avLst/>
          </a:prstGeom>
        </p:spPr>
      </p:pic>
      <p:pic>
        <p:nvPicPr>
          <p:cNvPr id="18" name="Image 17"/>
          <p:cNvPicPr>
            <a:picLocks noChangeAspect="1"/>
          </p:cNvPicPr>
          <p:nvPr>
            <p:custDataLst>
              <p:tags r:id="rId15"/>
            </p:custDataLst>
          </p:nvPr>
        </p:nvPicPr>
        <p:blipFill>
          <a:blip r:embed="rId26">
            <a:extLst>
              <a:ext uri="{28A0092B-C50C-407E-A947-70E740481C1C}">
                <a14:useLocalDpi xmlns:a14="http://schemas.microsoft.com/office/drawing/2010/main" val="0"/>
              </a:ext>
            </a:extLst>
          </a:blip>
          <a:stretch>
            <a:fillRect/>
          </a:stretch>
        </p:blipFill>
        <p:spPr>
          <a:xfrm>
            <a:off x="7906754" y="5751338"/>
            <a:ext cx="1837652" cy="535797"/>
          </a:xfrm>
          <a:prstGeom prst="rect">
            <a:avLst/>
          </a:prstGeom>
        </p:spPr>
      </p:pic>
      <p:pic>
        <p:nvPicPr>
          <p:cNvPr id="19" name="Image 18"/>
          <p:cNvPicPr>
            <a:picLocks noChangeAspect="1"/>
          </p:cNvPicPr>
          <p:nvPr>
            <p:custDataLst>
              <p:tags r:id="rId16"/>
            </p:custDataLst>
          </p:nvPr>
        </p:nvPicPr>
        <p:blipFill>
          <a:blip r:embed="rId27">
            <a:extLst>
              <a:ext uri="{28A0092B-C50C-407E-A947-70E740481C1C}">
                <a14:useLocalDpi xmlns:a14="http://schemas.microsoft.com/office/drawing/2010/main" val="0"/>
              </a:ext>
            </a:extLst>
          </a:blip>
          <a:stretch>
            <a:fillRect/>
          </a:stretch>
        </p:blipFill>
        <p:spPr>
          <a:xfrm>
            <a:off x="7918927" y="2513933"/>
            <a:ext cx="1553919" cy="586824"/>
          </a:xfrm>
          <a:prstGeom prst="rect">
            <a:avLst/>
          </a:prstGeom>
        </p:spPr>
      </p:pic>
    </p:spTree>
    <p:extLst>
      <p:ext uri="{BB962C8B-B14F-4D97-AF65-F5344CB8AC3E}">
        <p14:creationId xmlns:p14="http://schemas.microsoft.com/office/powerpoint/2010/main" val="28881426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custDataLst>
              <p:tags r:id="rId1"/>
            </p:custDataLst>
          </p:nvPr>
        </p:nvSpPr>
        <p:spPr>
          <a:xfrm>
            <a:off x="10421865" y="173013"/>
            <a:ext cx="1393172" cy="6447919"/>
          </a:xfrm>
          <a:prstGeom prst="rect">
            <a:avLst/>
          </a:prstGeom>
          <a:noFill/>
        </p:spPr>
        <p:txBody>
          <a:bodyPr wrap="square" rtlCol="0">
            <a:spAutoFit/>
          </a:bodyPr>
          <a:lstStyle/>
          <a:p>
            <a:r>
              <a:rPr lang="fr-CA" sz="34400" dirty="0" smtClean="0">
                <a:solidFill>
                  <a:srgbClr val="94CE22"/>
                </a:solidFill>
                <a:latin typeface="Arial Rounded MT Bold" panose="020F0704030504030204" pitchFamily="34" charset="0"/>
              </a:rPr>
              <a:t>!</a:t>
            </a:r>
            <a:r>
              <a:rPr lang="fr-CA" sz="41300" dirty="0" smtClean="0">
                <a:solidFill>
                  <a:srgbClr val="94CE22"/>
                </a:solidFill>
                <a:latin typeface="Arial Rounded MT Bold" panose="020F0704030504030204" pitchFamily="34" charset="0"/>
              </a:rPr>
              <a:t> </a:t>
            </a:r>
            <a:endParaRPr lang="fr-CA" sz="41300" dirty="0">
              <a:solidFill>
                <a:srgbClr val="94CE22"/>
              </a:solidFill>
              <a:latin typeface="Arial Rounded MT Bold" panose="020F0704030504030204" pitchFamily="34" charset="0"/>
            </a:endParaRPr>
          </a:p>
        </p:txBody>
      </p:sp>
      <p:sp>
        <p:nvSpPr>
          <p:cNvPr id="6" name="Title 5">
            <a:extLst>
              <a:ext uri="{FF2B5EF4-FFF2-40B4-BE49-F238E27FC236}">
                <a16:creationId xmlns:a16="http://schemas.microsoft.com/office/drawing/2014/main" xmlns="" id="{CD13D2C4-E84A-4C3D-86EE-B2616C8B9579}"/>
              </a:ext>
            </a:extLst>
          </p:cNvPr>
          <p:cNvSpPr>
            <a:spLocks noGrp="1"/>
          </p:cNvSpPr>
          <p:nvPr>
            <p:ph type="title"/>
            <p:custDataLst>
              <p:tags r:id="rId2"/>
            </p:custDataLst>
          </p:nvPr>
        </p:nvSpPr>
        <p:spPr>
          <a:xfrm>
            <a:off x="1146874" y="374636"/>
            <a:ext cx="10298624" cy="1492132"/>
          </a:xfrm>
        </p:spPr>
        <p:txBody>
          <a:bodyPr>
            <a:noAutofit/>
          </a:bodyPr>
          <a:lstStyle/>
          <a:p>
            <a:pPr algn="ctr"/>
            <a:r>
              <a:rPr lang="fr-FR" sz="4200" dirty="0" smtClean="0">
                <a:solidFill>
                  <a:schemeClr val="tx1"/>
                </a:solidFill>
              </a:rPr>
              <a:t>La résilience des entreprises d’Économie Sociale du Québec </a:t>
            </a:r>
            <a:br>
              <a:rPr lang="fr-FR" sz="4200" dirty="0" smtClean="0">
                <a:solidFill>
                  <a:schemeClr val="tx1"/>
                </a:solidFill>
              </a:rPr>
            </a:br>
            <a:endParaRPr lang="en-US" sz="4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custDataLst>
              <p:tags r:id="rId3"/>
            </p:custDataLst>
          </p:nvPr>
        </p:nvSpPr>
        <p:spPr>
          <a:xfrm>
            <a:off x="1207025" y="1977326"/>
            <a:ext cx="8377242" cy="4037307"/>
          </a:xfrm>
          <a:solidFill>
            <a:schemeClr val="bg2">
              <a:lumMod val="95000"/>
            </a:schemeClr>
          </a:solidFill>
        </p:spPr>
        <p:txBody>
          <a:bodyPr>
            <a:noAutofit/>
          </a:bodyPr>
          <a:lstStyle/>
          <a:p>
            <a:pPr marL="0" lvl="0" indent="0" algn="just">
              <a:buNone/>
              <a:defRPr/>
            </a:pPr>
            <a:r>
              <a:rPr lang="fr-FR" b="1" dirty="0" smtClean="0"/>
              <a:t>Besoins créés par la crise</a:t>
            </a:r>
          </a:p>
          <a:p>
            <a:pPr lvl="1" algn="just">
              <a:defRPr/>
            </a:pPr>
            <a:r>
              <a:rPr lang="fr-FR" dirty="0" smtClean="0"/>
              <a:t>Soutien pour alléger leurs obligations des engagements en cours</a:t>
            </a:r>
          </a:p>
          <a:p>
            <a:pPr lvl="1" algn="just">
              <a:defRPr/>
            </a:pPr>
            <a:r>
              <a:rPr lang="fr-CA" dirty="0" smtClean="0"/>
              <a:t>Compléter les mesures et aides gouvernementales</a:t>
            </a:r>
          </a:p>
          <a:p>
            <a:pPr lvl="1" algn="just">
              <a:defRPr/>
            </a:pPr>
            <a:r>
              <a:rPr lang="fr-CA" dirty="0" smtClean="0"/>
              <a:t>Empêcher le surendettement</a:t>
            </a:r>
          </a:p>
          <a:p>
            <a:pPr lvl="1" algn="just">
              <a:defRPr/>
            </a:pPr>
            <a:r>
              <a:rPr lang="fr-CA" dirty="0" smtClean="0"/>
              <a:t>Conserver sa main-d'œuvre</a:t>
            </a:r>
          </a:p>
          <a:p>
            <a:pPr lvl="1" algn="just">
              <a:defRPr/>
            </a:pPr>
            <a:endParaRPr lang="fr-CA" dirty="0"/>
          </a:p>
          <a:p>
            <a:pPr marL="0" indent="0" algn="just">
              <a:buNone/>
              <a:defRPr/>
            </a:pPr>
            <a:r>
              <a:rPr lang="fr-FR" b="1" dirty="0" smtClean="0"/>
              <a:t>S’adapter aux impacts de la crise</a:t>
            </a:r>
          </a:p>
          <a:p>
            <a:pPr lvl="1" algn="just">
              <a:defRPr/>
            </a:pPr>
            <a:r>
              <a:rPr lang="fr-FR" dirty="0" smtClean="0"/>
              <a:t>Transformation </a:t>
            </a:r>
            <a:r>
              <a:rPr lang="fr-FR" dirty="0"/>
              <a:t>de </a:t>
            </a:r>
            <a:r>
              <a:rPr lang="fr-FR" dirty="0" smtClean="0"/>
              <a:t>l’offre / </a:t>
            </a:r>
            <a:r>
              <a:rPr lang="fr-FR" dirty="0"/>
              <a:t>Nouveaux enjeux et besoins sociaux</a:t>
            </a:r>
            <a:endParaRPr lang="fr-FR" dirty="0" smtClean="0"/>
          </a:p>
          <a:p>
            <a:pPr lvl="1" algn="just">
              <a:defRPr/>
            </a:pPr>
            <a:r>
              <a:rPr lang="fr-FR" dirty="0" smtClean="0"/>
              <a:t>Nouvelles opportunités d’affaires</a:t>
            </a:r>
          </a:p>
          <a:p>
            <a:pPr lvl="1" algn="just">
              <a:defRPr/>
            </a:pPr>
            <a:r>
              <a:rPr lang="fr-FR" dirty="0" smtClean="0"/>
              <a:t>Grande capacité de s’ajuster aux besoins </a:t>
            </a:r>
            <a:r>
              <a:rPr lang="fr-FR" dirty="0"/>
              <a:t>plus </a:t>
            </a:r>
            <a:r>
              <a:rPr lang="fr-FR" dirty="0" smtClean="0"/>
              <a:t>criants de sa communauté</a:t>
            </a:r>
          </a:p>
          <a:p>
            <a:pPr marL="0" lvl="0" indent="0" algn="just">
              <a:buNone/>
              <a:defRPr/>
            </a:pPr>
            <a:endParaRPr lang="fr-FR" sz="1600" dirty="0"/>
          </a:p>
        </p:txBody>
      </p:sp>
      <p:sp>
        <p:nvSpPr>
          <p:cNvPr id="12" name="ZoneTexte 11"/>
          <p:cNvSpPr txBox="1"/>
          <p:nvPr>
            <p:custDataLst>
              <p:tags r:id="rId4"/>
            </p:custDataLst>
          </p:nvPr>
        </p:nvSpPr>
        <p:spPr>
          <a:xfrm>
            <a:off x="8439139" y="1120702"/>
            <a:ext cx="2683748" cy="5324535"/>
          </a:xfrm>
          <a:prstGeom prst="rect">
            <a:avLst/>
          </a:prstGeom>
          <a:noFill/>
        </p:spPr>
        <p:txBody>
          <a:bodyPr wrap="none" rtlCol="0">
            <a:spAutoFit/>
          </a:bodyPr>
          <a:lstStyle/>
          <a:p>
            <a:r>
              <a:rPr lang="fr-CA" sz="34000" dirty="0">
                <a:solidFill>
                  <a:srgbClr val="94CE22"/>
                </a:solidFill>
                <a:latin typeface="Arial Rounded MT Bold" panose="020F0704030504030204" pitchFamily="34" charset="0"/>
              </a:rPr>
              <a:t>?</a:t>
            </a:r>
            <a:endParaRPr lang="fr-CA" sz="34000" dirty="0"/>
          </a:p>
        </p:txBody>
      </p:sp>
    </p:spTree>
    <p:extLst>
      <p:ext uri="{BB962C8B-B14F-4D97-AF65-F5344CB8AC3E}">
        <p14:creationId xmlns:p14="http://schemas.microsoft.com/office/powerpoint/2010/main" val="34852221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71448438-EFA9-034D-B41D-E9D7AAAAE903}"/>
              </a:ext>
            </a:extLst>
          </p:cNvPr>
          <p:cNvPicPr>
            <a:picLocks noChangeAspect="1"/>
          </p:cNvPicPr>
          <p:nvPr>
            <p:custDataLst>
              <p:tags r:id="rId1"/>
            </p:custDataLst>
          </p:nvPr>
        </p:nvPicPr>
        <p:blipFill>
          <a:blip r:embed="rId5"/>
          <a:stretch>
            <a:fillRect/>
          </a:stretch>
        </p:blipFill>
        <p:spPr>
          <a:xfrm>
            <a:off x="361578" y="2224606"/>
            <a:ext cx="4485307" cy="3472999"/>
          </a:xfrm>
          <a:prstGeom prst="rect">
            <a:avLst/>
          </a:prstGeom>
        </p:spPr>
      </p:pic>
      <p:sp>
        <p:nvSpPr>
          <p:cNvPr id="6" name="Title 5">
            <a:extLst>
              <a:ext uri="{FF2B5EF4-FFF2-40B4-BE49-F238E27FC236}">
                <a16:creationId xmlns:a16="http://schemas.microsoft.com/office/drawing/2014/main" xmlns="" id="{CD13D2C4-E84A-4C3D-86EE-B2616C8B9579}"/>
              </a:ext>
            </a:extLst>
          </p:cNvPr>
          <p:cNvSpPr>
            <a:spLocks noGrp="1"/>
          </p:cNvSpPr>
          <p:nvPr>
            <p:ph type="title"/>
            <p:custDataLst>
              <p:tags r:id="rId2"/>
            </p:custDataLst>
          </p:nvPr>
        </p:nvSpPr>
        <p:spPr>
          <a:xfrm>
            <a:off x="1146874" y="374636"/>
            <a:ext cx="10298624" cy="1492132"/>
          </a:xfrm>
        </p:spPr>
        <p:txBody>
          <a:bodyPr>
            <a:noAutofit/>
          </a:bodyPr>
          <a:lstStyle/>
          <a:p>
            <a:pPr algn="ctr"/>
            <a:r>
              <a:rPr lang="fr-FR" sz="4200" dirty="0" smtClean="0">
                <a:solidFill>
                  <a:schemeClr val="tx1"/>
                </a:solidFill>
              </a:rPr>
              <a:t>CAP Finance Mobilisé pour les entreprises d’ÉS du </a:t>
            </a:r>
            <a:r>
              <a:rPr lang="fr-FR" sz="4200" dirty="0" err="1" smtClean="0">
                <a:solidFill>
                  <a:schemeClr val="tx1"/>
                </a:solidFill>
              </a:rPr>
              <a:t>QUébec</a:t>
            </a:r>
            <a:endParaRPr lang="en-US" sz="4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custDataLst>
              <p:tags r:id="rId3"/>
            </p:custDataLst>
          </p:nvPr>
        </p:nvSpPr>
        <p:spPr>
          <a:xfrm>
            <a:off x="3813323" y="1866768"/>
            <a:ext cx="7812797" cy="4532331"/>
          </a:xfrm>
          <a:solidFill>
            <a:schemeClr val="bg2">
              <a:lumMod val="95000"/>
            </a:schemeClr>
          </a:solidFill>
        </p:spPr>
        <p:txBody>
          <a:bodyPr>
            <a:noAutofit/>
          </a:bodyPr>
          <a:lstStyle/>
          <a:p>
            <a:pPr marL="0" indent="0" algn="just">
              <a:buNone/>
              <a:defRPr/>
            </a:pPr>
            <a:r>
              <a:rPr lang="fr-FR" b="1" dirty="0" smtClean="0"/>
              <a:t>Espace </a:t>
            </a:r>
            <a:r>
              <a:rPr lang="fr-FR" b="1" dirty="0"/>
              <a:t>de </a:t>
            </a:r>
            <a:r>
              <a:rPr lang="fr-FR" b="1" dirty="0" smtClean="0"/>
              <a:t>concertation des partenaires de la finance solidaire</a:t>
            </a:r>
            <a:endParaRPr lang="fr-FR" b="1" dirty="0"/>
          </a:p>
          <a:p>
            <a:pPr lvl="1" algn="just">
              <a:defRPr/>
            </a:pPr>
            <a:r>
              <a:rPr lang="fr-FR" dirty="0"/>
              <a:t>Complémentarité des produits </a:t>
            </a:r>
            <a:r>
              <a:rPr lang="fr-FR" dirty="0" smtClean="0"/>
              <a:t>financiers</a:t>
            </a:r>
          </a:p>
          <a:p>
            <a:pPr lvl="1" algn="just">
              <a:defRPr/>
            </a:pPr>
            <a:r>
              <a:rPr lang="fr-CA" dirty="0" smtClean="0"/>
              <a:t>Panoplie </a:t>
            </a:r>
            <a:r>
              <a:rPr lang="fr-CA" dirty="0"/>
              <a:t>de produits pour différentes </a:t>
            </a:r>
            <a:r>
              <a:rPr lang="fr-CA" dirty="0" smtClean="0"/>
              <a:t>phases de développement</a:t>
            </a:r>
            <a:endParaRPr lang="fr-FR" dirty="0"/>
          </a:p>
          <a:p>
            <a:pPr lvl="1" algn="just">
              <a:defRPr/>
            </a:pPr>
            <a:r>
              <a:rPr lang="fr-FR" dirty="0" smtClean="0"/>
              <a:t>Grande flexibilité: capital patient </a:t>
            </a:r>
          </a:p>
          <a:p>
            <a:pPr lvl="1" algn="just">
              <a:defRPr/>
            </a:pPr>
            <a:r>
              <a:rPr lang="fr-FR" dirty="0" smtClean="0"/>
              <a:t>L’union fait la force: représentation auprès des gouvernements</a:t>
            </a:r>
          </a:p>
          <a:p>
            <a:pPr marL="0" lvl="0" indent="0" algn="just">
              <a:buNone/>
              <a:defRPr/>
            </a:pPr>
            <a:endParaRPr lang="fr-CA" dirty="0" smtClean="0"/>
          </a:p>
          <a:p>
            <a:pPr marL="0" lvl="0" indent="0" algn="just">
              <a:buNone/>
              <a:defRPr/>
            </a:pPr>
            <a:r>
              <a:rPr lang="fr-CA" b="1" dirty="0" smtClean="0"/>
              <a:t>Mise en place de mesures d’allègement </a:t>
            </a:r>
          </a:p>
          <a:p>
            <a:pPr lvl="1" algn="just">
              <a:defRPr/>
            </a:pPr>
            <a:r>
              <a:rPr lang="fr-CA" dirty="0"/>
              <a:t>Agir en synergie avec les mesures et aides gouvernementales</a:t>
            </a:r>
          </a:p>
          <a:p>
            <a:pPr lvl="1" algn="just">
              <a:defRPr/>
            </a:pPr>
            <a:r>
              <a:rPr lang="fr-CA" dirty="0" smtClean="0"/>
              <a:t>Adaptées selon la capacité de chaque entreprise collective</a:t>
            </a:r>
          </a:p>
          <a:p>
            <a:pPr lvl="1" algn="just">
              <a:defRPr/>
            </a:pPr>
            <a:r>
              <a:rPr lang="fr-CA" dirty="0" smtClean="0"/>
              <a:t>Ciblées selon les secteurs d’activité</a:t>
            </a:r>
          </a:p>
          <a:p>
            <a:pPr lvl="1" algn="just">
              <a:defRPr/>
            </a:pPr>
            <a:r>
              <a:rPr lang="fr-CA" dirty="0" smtClean="0"/>
              <a:t>Suivi personnalisé</a:t>
            </a:r>
          </a:p>
          <a:p>
            <a:pPr lvl="1" algn="just">
              <a:defRPr/>
            </a:pPr>
            <a:endParaRPr lang="fr-CA" dirty="0" smtClean="0"/>
          </a:p>
          <a:p>
            <a:pPr lvl="1" algn="just">
              <a:defRPr/>
            </a:pPr>
            <a:endParaRPr lang="fr-CA" dirty="0"/>
          </a:p>
          <a:p>
            <a:pPr algn="just">
              <a:defRPr/>
            </a:pPr>
            <a:endParaRPr lang="fr-FR" sz="1600" dirty="0" smtClean="0"/>
          </a:p>
          <a:p>
            <a:pPr marL="0" lvl="0" indent="0" algn="just">
              <a:buNone/>
              <a:defRPr/>
            </a:pPr>
            <a:endParaRPr lang="fr-FR" sz="1600" dirty="0"/>
          </a:p>
        </p:txBody>
      </p:sp>
    </p:spTree>
    <p:extLst>
      <p:ext uri="{BB962C8B-B14F-4D97-AF65-F5344CB8AC3E}">
        <p14:creationId xmlns:p14="http://schemas.microsoft.com/office/powerpoint/2010/main" val="32175733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œur 4"/>
          <p:cNvSpPr/>
          <p:nvPr>
            <p:custDataLst>
              <p:tags r:id="rId1"/>
            </p:custDataLst>
          </p:nvPr>
        </p:nvSpPr>
        <p:spPr>
          <a:xfrm>
            <a:off x="8937664" y="2460171"/>
            <a:ext cx="2806704" cy="2548332"/>
          </a:xfrm>
          <a:prstGeom prst="heart">
            <a:avLst/>
          </a:prstGeom>
          <a:noFill/>
          <a:ln w="127000">
            <a:solidFill>
              <a:srgbClr val="94C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itle 5">
            <a:extLst>
              <a:ext uri="{FF2B5EF4-FFF2-40B4-BE49-F238E27FC236}">
                <a16:creationId xmlns:a16="http://schemas.microsoft.com/office/drawing/2014/main" xmlns="" id="{CD13D2C4-E84A-4C3D-86EE-B2616C8B9579}"/>
              </a:ext>
            </a:extLst>
          </p:cNvPr>
          <p:cNvSpPr>
            <a:spLocks noGrp="1"/>
          </p:cNvSpPr>
          <p:nvPr>
            <p:ph type="title"/>
            <p:custDataLst>
              <p:tags r:id="rId2"/>
            </p:custDataLst>
          </p:nvPr>
        </p:nvSpPr>
        <p:spPr>
          <a:xfrm>
            <a:off x="979714" y="374636"/>
            <a:ext cx="10465784" cy="1492132"/>
          </a:xfrm>
        </p:spPr>
        <p:txBody>
          <a:bodyPr>
            <a:noAutofit/>
          </a:bodyPr>
          <a:lstStyle/>
          <a:p>
            <a:pPr algn="ctr"/>
            <a:r>
              <a:rPr lang="fr-CA" sz="4200" dirty="0" smtClean="0">
                <a:solidFill>
                  <a:schemeClr val="tx1"/>
                </a:solidFill>
              </a:rPr>
              <a:t>Pour une relance </a:t>
            </a:r>
            <a:br>
              <a:rPr lang="fr-CA" sz="4200" dirty="0" smtClean="0">
                <a:solidFill>
                  <a:schemeClr val="tx1"/>
                </a:solidFill>
              </a:rPr>
            </a:br>
            <a:r>
              <a:rPr lang="fr-CA" sz="4200" dirty="0" smtClean="0">
                <a:solidFill>
                  <a:schemeClr val="tx1"/>
                </a:solidFill>
              </a:rPr>
              <a:t>solidaire et responsable</a:t>
            </a:r>
            <a:endParaRPr lang="en-US" sz="4200" dirty="0">
              <a:solidFill>
                <a:schemeClr val="tx1"/>
              </a:solidFill>
            </a:endParaRPr>
          </a:p>
        </p:txBody>
      </p:sp>
      <p:sp>
        <p:nvSpPr>
          <p:cNvPr id="7" name="Content Placeholder 6">
            <a:extLst>
              <a:ext uri="{FF2B5EF4-FFF2-40B4-BE49-F238E27FC236}">
                <a16:creationId xmlns:a16="http://schemas.microsoft.com/office/drawing/2014/main" xmlns="" id="{FFB7EAE7-6E26-4471-AD30-0892F0C3973C}"/>
              </a:ext>
            </a:extLst>
          </p:cNvPr>
          <p:cNvSpPr>
            <a:spLocks noGrp="1"/>
          </p:cNvSpPr>
          <p:nvPr>
            <p:ph idx="1"/>
            <p:custDataLst>
              <p:tags r:id="rId3"/>
            </p:custDataLst>
          </p:nvPr>
        </p:nvSpPr>
        <p:spPr>
          <a:xfrm>
            <a:off x="1060348" y="2075297"/>
            <a:ext cx="8399338" cy="3607046"/>
          </a:xfrm>
          <a:solidFill>
            <a:schemeClr val="bg2">
              <a:lumMod val="95000"/>
            </a:schemeClr>
          </a:solidFill>
        </p:spPr>
        <p:txBody>
          <a:bodyPr>
            <a:noAutofit/>
          </a:bodyPr>
          <a:lstStyle/>
          <a:p>
            <a:pPr marL="0" lvl="0" indent="0" algn="just">
              <a:buNone/>
              <a:defRPr/>
            </a:pPr>
            <a:r>
              <a:rPr lang="fr-CA" b="1" dirty="0" smtClean="0"/>
              <a:t>Une réflexion responsable</a:t>
            </a:r>
            <a:endParaRPr lang="fr-CA" b="1" dirty="0"/>
          </a:p>
          <a:p>
            <a:pPr algn="just">
              <a:buFont typeface="Wingdings" pitchFamily="2" charset="2"/>
              <a:buChar char="§"/>
              <a:defRPr/>
            </a:pPr>
            <a:r>
              <a:rPr lang="fr-CA" dirty="0" smtClean="0"/>
              <a:t>Positionner les outils de la finance solidaire comme un soutien à la </a:t>
            </a:r>
            <a:r>
              <a:rPr lang="fr-CA" dirty="0"/>
              <a:t>transition </a:t>
            </a:r>
            <a:r>
              <a:rPr lang="fr-CA" dirty="0" smtClean="0"/>
              <a:t>des entreprises collectives</a:t>
            </a:r>
            <a:endParaRPr lang="fr-CA" dirty="0"/>
          </a:p>
          <a:p>
            <a:pPr algn="just">
              <a:buFont typeface="Wingdings" pitchFamily="2" charset="2"/>
              <a:buChar char="§"/>
              <a:defRPr/>
            </a:pPr>
            <a:r>
              <a:rPr lang="fr-CA" dirty="0" smtClean="0"/>
              <a:t>Adapter les produits financiers pour répondre aux nouveaux enjeux</a:t>
            </a:r>
          </a:p>
          <a:p>
            <a:pPr marL="0" lvl="0" indent="0" algn="just">
              <a:buNone/>
              <a:defRPr/>
            </a:pPr>
            <a:endParaRPr lang="fr-CA" sz="1600" dirty="0" smtClean="0"/>
          </a:p>
          <a:p>
            <a:pPr marL="0" indent="0" algn="just">
              <a:buNone/>
              <a:defRPr/>
            </a:pPr>
            <a:r>
              <a:rPr lang="fr-CA" b="1" dirty="0" smtClean="0"/>
              <a:t>Un souhait solidaire</a:t>
            </a:r>
          </a:p>
          <a:p>
            <a:pPr marL="0" lvl="0" indent="0" algn="just">
              <a:buNone/>
              <a:defRPr/>
            </a:pPr>
            <a:r>
              <a:rPr lang="fr-CA" dirty="0" smtClean="0"/>
              <a:t>Prioriser l’économie sociale </a:t>
            </a:r>
            <a:r>
              <a:rPr lang="fr-CA" dirty="0"/>
              <a:t>comme solution au développement du </a:t>
            </a:r>
            <a:r>
              <a:rPr lang="fr-CA" dirty="0" smtClean="0"/>
              <a:t>pays</a:t>
            </a:r>
            <a:r>
              <a:rPr lang="fr-FR" sz="1800" b="1" dirty="0" smtClean="0">
                <a:solidFill>
                  <a:srgbClr val="4666B1"/>
                </a:solidFill>
              </a:rPr>
              <a:t>										</a:t>
            </a:r>
            <a:endParaRPr lang="fr-FR" sz="2400" b="1" dirty="0">
              <a:solidFill>
                <a:srgbClr val="4666B1"/>
              </a:solidFill>
            </a:endParaRPr>
          </a:p>
        </p:txBody>
      </p:sp>
      <p:pic>
        <p:nvPicPr>
          <p:cNvPr id="2" name="Image 1"/>
          <p:cNvPicPr>
            <a:picLocks noChangeAspect="1"/>
          </p:cNvPicPr>
          <p:nvPr>
            <p:custDataLst>
              <p:tags r:id="rId4"/>
            </p:custDataLst>
          </p:nvPr>
        </p:nvPicPr>
        <p:blipFill>
          <a:blip r:embed="rId7"/>
          <a:stretch>
            <a:fillRect/>
          </a:stretch>
        </p:blipFill>
        <p:spPr>
          <a:xfrm>
            <a:off x="8678496" y="5959221"/>
            <a:ext cx="500466" cy="500466"/>
          </a:xfrm>
          <a:prstGeom prst="rect">
            <a:avLst/>
          </a:prstGeom>
        </p:spPr>
      </p:pic>
      <p:sp>
        <p:nvSpPr>
          <p:cNvPr id="3" name="ZoneTexte 2"/>
          <p:cNvSpPr txBox="1"/>
          <p:nvPr>
            <p:custDataLst>
              <p:tags r:id="rId5"/>
            </p:custDataLst>
          </p:nvPr>
        </p:nvSpPr>
        <p:spPr>
          <a:xfrm>
            <a:off x="9178962" y="5908259"/>
            <a:ext cx="2108206" cy="738664"/>
          </a:xfrm>
          <a:prstGeom prst="rect">
            <a:avLst/>
          </a:prstGeom>
          <a:noFill/>
        </p:spPr>
        <p:txBody>
          <a:bodyPr wrap="none" rtlCol="0">
            <a:spAutoFit/>
          </a:bodyPr>
          <a:lstStyle/>
          <a:p>
            <a:pPr lvl="0"/>
            <a:r>
              <a:rPr lang="fr-FR" sz="2400" b="1" dirty="0">
                <a:solidFill>
                  <a:srgbClr val="4666B1"/>
                </a:solidFill>
              </a:rPr>
              <a:t>capfinance.ca</a:t>
            </a:r>
          </a:p>
          <a:p>
            <a:endParaRPr lang="fr-CA" dirty="0"/>
          </a:p>
        </p:txBody>
      </p:sp>
    </p:spTree>
    <p:extLst>
      <p:ext uri="{BB962C8B-B14F-4D97-AF65-F5344CB8AC3E}">
        <p14:creationId xmlns:p14="http://schemas.microsoft.com/office/powerpoint/2010/main" val="3274674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588963" y="620713"/>
            <a:ext cx="2243137" cy="2243137"/>
          </a:xfrm>
          <a:prstGeom prst="ellipse">
            <a:avLst/>
          </a:prstGeom>
          <a:solidFill>
            <a:srgbClr val="6885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Oval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3395663" y="2466975"/>
            <a:ext cx="962025" cy="9620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5126038" y="2327275"/>
            <a:ext cx="293687" cy="293688"/>
          </a:xfrm>
          <a:prstGeom prst="ellipse">
            <a:avLst/>
          </a:prstGeom>
          <a:solidFill>
            <a:srgbClr val="97ADE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6" name="Freeform: Shape 1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492875" y="0"/>
            <a:ext cx="5699125" cy="4059238"/>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4666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lnSpc>
                <a:spcPct val="90000"/>
              </a:lnSpc>
              <a:spcAft>
                <a:spcPts val="0"/>
              </a:spcAft>
              <a:defRPr/>
            </a:pPr>
            <a:endParaRPr lang="en-CA" sz="1400" dirty="0">
              <a:ln>
                <a:solidFill>
                  <a:schemeClr val="accent2">
                    <a:lumMod val="75000"/>
                  </a:schemeClr>
                </a:solidFill>
              </a:ln>
              <a:solidFill>
                <a:schemeClr val="tx1"/>
              </a:solidFill>
            </a:endParaRPr>
          </a:p>
        </p:txBody>
      </p:sp>
      <p:sp>
        <p:nvSpPr>
          <p:cNvPr id="10" name="Titre 1">
            <a:extLst>
              <a:ext uri="{FF2B5EF4-FFF2-40B4-BE49-F238E27FC236}"/>
            </a:extLst>
          </p:cNvPr>
          <p:cNvSpPr txBox="1">
            <a:spLocks/>
          </p:cNvSpPr>
          <p:nvPr/>
        </p:nvSpPr>
        <p:spPr>
          <a:xfrm>
            <a:off x="409575" y="3725863"/>
            <a:ext cx="11285538" cy="2560637"/>
          </a:xfrm>
          <a:prstGeom prst="rect">
            <a:avLst/>
          </a:prstGeom>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lnSpc>
                <a:spcPct val="90000"/>
              </a:lnSpc>
            </a:pPr>
            <a:r>
              <a:rPr lang="fr-CA" sz="3600" b="1" dirty="0">
                <a:latin typeface="+mn-lt"/>
              </a:rPr>
              <a:t>Jean Luckner Romulus</a:t>
            </a:r>
          </a:p>
          <a:p>
            <a:pPr algn="just">
              <a:lnSpc>
                <a:spcPct val="90000"/>
              </a:lnSpc>
            </a:pPr>
            <a:r>
              <a:rPr lang="fr-CA" sz="3200" dirty="0">
                <a:latin typeface="+mn-lt"/>
              </a:rPr>
              <a:t>Coordonnateur National de Collectif du Financement Populaire (KOFIP)</a:t>
            </a:r>
          </a:p>
          <a:p>
            <a:pPr algn="just">
              <a:lnSpc>
                <a:spcPct val="90000"/>
              </a:lnSpc>
            </a:pPr>
            <a:r>
              <a:rPr lang="fr-CA" sz="3200" dirty="0">
                <a:latin typeface="+mn-lt"/>
              </a:rPr>
              <a:t>&amp; Président du Conseil National du Financement Populaire (KNFP)</a:t>
            </a:r>
            <a:endParaRPr lang="en-CA" sz="3200" dirty="0">
              <a:latin typeface="+mn-lt"/>
            </a:endParaRPr>
          </a:p>
        </p:txBody>
      </p:sp>
      <p:sp>
        <p:nvSpPr>
          <p:cNvPr id="11" name="Title 10"/>
          <p:cNvSpPr>
            <a:spLocks noGrp="1"/>
          </p:cNvSpPr>
          <p:nvPr>
            <p:ph type="ctrTitle"/>
          </p:nvPr>
        </p:nvSpPr>
        <p:spPr>
          <a:xfrm>
            <a:off x="906489" y="313881"/>
            <a:ext cx="10577513" cy="1312163"/>
          </a:xfrm>
        </p:spPr>
        <p:txBody>
          <a:bodyPr>
            <a:noAutofit/>
          </a:bodyPr>
          <a:lstStyle/>
          <a:p>
            <a:r>
              <a:rPr lang="fr-CA" sz="3600" spc="200" dirty="0">
                <a:solidFill>
                  <a:schemeClr val="tx1"/>
                </a:solidFill>
              </a:rPr>
              <a:t>Le KOFIP Face à la crise de la Covid-19</a:t>
            </a:r>
            <a:r>
              <a:rPr lang="en-CA" sz="3600" spc="200" dirty="0">
                <a:solidFill>
                  <a:schemeClr val="tx1"/>
                </a:solidFill>
              </a:rPr>
              <a:t/>
            </a:r>
            <a:br>
              <a:rPr lang="en-CA" sz="3600" spc="200" dirty="0">
                <a:solidFill>
                  <a:schemeClr val="tx1"/>
                </a:solidFill>
              </a:rPr>
            </a:br>
            <a:r>
              <a:rPr lang="fr-CA" sz="3600" spc="200" dirty="0">
                <a:solidFill>
                  <a:schemeClr val="tx1"/>
                </a:solidFill>
              </a:rPr>
              <a:t>Mesures et perspectives</a:t>
            </a:r>
            <a:endParaRPr lang="fr-HT" sz="3600" spc="200" dirty="0">
              <a:solidFill>
                <a:schemeClr val="tx1"/>
              </a:solidFill>
            </a:endParaRPr>
          </a:p>
        </p:txBody>
      </p:sp>
      <p:pic>
        <p:nvPicPr>
          <p:cNvPr id="2057"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8225" y="6153150"/>
            <a:ext cx="317817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20597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3175"/>
            <a:ext cx="12192000" cy="6861175"/>
          </a:xfrm>
          <a:prstGeom prst="rect">
            <a:avLst/>
          </a:prstGeom>
          <a:solidFill>
            <a:srgbClr val="4666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Freeform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1787188"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7" name="Titre 1"/>
          <p:cNvSpPr>
            <a:spLocks noGrp="1"/>
          </p:cNvSpPr>
          <p:nvPr>
            <p:ph type="title"/>
          </p:nvPr>
        </p:nvSpPr>
        <p:spPr>
          <a:xfrm>
            <a:off x="835819" y="690590"/>
            <a:ext cx="10520362" cy="719756"/>
          </a:xfrm>
        </p:spPr>
        <p:txBody>
          <a:bodyPr>
            <a:normAutofit/>
          </a:bodyPr>
          <a:lstStyle/>
          <a:p>
            <a:r>
              <a:rPr lang="fr-CA" sz="4000" dirty="0">
                <a:solidFill>
                  <a:schemeClr val="tx1"/>
                </a:solidFill>
              </a:rPr>
              <a:t>CONTENU</a:t>
            </a:r>
            <a:endParaRPr lang="en-CA" sz="4000" dirty="0">
              <a:solidFill>
                <a:schemeClr val="tx1"/>
              </a:solidFill>
            </a:endParaRPr>
          </a:p>
        </p:txBody>
      </p:sp>
      <p:graphicFrame>
        <p:nvGraphicFramePr>
          <p:cNvPr id="5" name="Espace réservé du contenu 2">
            <a:extLst>
              <a:ext uri="{FF2B5EF4-FFF2-40B4-BE49-F238E27FC236}"/>
            </a:extLst>
          </p:cNvPr>
          <p:cNvGraphicFramePr>
            <a:graphicFrameLocks noGrp="1"/>
          </p:cNvGraphicFramePr>
          <p:nvPr>
            <p:ph idx="1"/>
            <p:extLst>
              <p:ext uri="{D42A27DB-BD31-4B8C-83A1-F6EECF244321}">
                <p14:modId xmlns:p14="http://schemas.microsoft.com/office/powerpoint/2010/main" val="1041109376"/>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8225" y="6153150"/>
            <a:ext cx="317817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24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3175"/>
            <a:ext cx="12192000" cy="6861175"/>
          </a:xfrm>
          <a:prstGeom prst="rect">
            <a:avLst/>
          </a:prstGeom>
          <a:solidFill>
            <a:srgbClr val="4666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Freeform 13">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11787188"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1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01" name="Titre 1"/>
          <p:cNvSpPr>
            <a:spLocks noGrp="1"/>
          </p:cNvSpPr>
          <p:nvPr>
            <p:ph type="title"/>
          </p:nvPr>
        </p:nvSpPr>
        <p:spPr>
          <a:xfrm>
            <a:off x="0" y="341877"/>
            <a:ext cx="12191999" cy="843743"/>
          </a:xfrm>
        </p:spPr>
        <p:txBody>
          <a:bodyPr/>
          <a:lstStyle/>
          <a:p>
            <a:pPr algn="ctr"/>
            <a:r>
              <a:rPr lang="fr-CA" sz="4000" dirty="0" smtClean="0">
                <a:solidFill>
                  <a:schemeClr val="tx1"/>
                </a:solidFill>
              </a:rPr>
              <a:t>Un </a:t>
            </a:r>
            <a:r>
              <a:rPr lang="fr-CA" sz="4000" dirty="0">
                <a:solidFill>
                  <a:schemeClr val="tx1"/>
                </a:solidFill>
              </a:rPr>
              <a:t>réseau à quatre niveaux</a:t>
            </a:r>
            <a:endParaRPr lang="en-CA" sz="4000" dirty="0">
              <a:solidFill>
                <a:schemeClr val="tx1"/>
              </a:solidFill>
            </a:endParaRPr>
          </a:p>
        </p:txBody>
      </p:sp>
      <p:graphicFrame>
        <p:nvGraphicFramePr>
          <p:cNvPr id="5" name="Espace réservé du contenu 2">
            <a:extLst>
              <a:ext uri="{FF2B5EF4-FFF2-40B4-BE49-F238E27FC236}"/>
            </a:extLst>
          </p:cNvPr>
          <p:cNvGraphicFramePr>
            <a:graphicFrameLocks noGrp="1"/>
          </p:cNvGraphicFramePr>
          <p:nvPr>
            <p:ph idx="1"/>
            <p:extLst>
              <p:ext uri="{D42A27DB-BD31-4B8C-83A1-F6EECF244321}">
                <p14:modId xmlns:p14="http://schemas.microsoft.com/office/powerpoint/2010/main" val="616103550"/>
              </p:ext>
            </p:extLst>
          </p:nvPr>
        </p:nvGraphicFramePr>
        <p:xfrm>
          <a:off x="838200" y="1761067"/>
          <a:ext cx="10515600" cy="4188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03" name="Imag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4663" y="6186488"/>
            <a:ext cx="37417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724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838200" y="365125"/>
            <a:ext cx="10515600" cy="854075"/>
          </a:xfrm>
        </p:spPr>
        <p:txBody>
          <a:bodyPr>
            <a:normAutofit/>
          </a:bodyPr>
          <a:lstStyle/>
          <a:p>
            <a:pPr algn="ctr"/>
            <a:r>
              <a:rPr lang="fr-HT" sz="4000" dirty="0">
                <a:solidFill>
                  <a:schemeClr val="tx1"/>
                </a:solidFill>
              </a:rPr>
              <a:t>Le réseau KOFIP face à la Covid</a:t>
            </a:r>
          </a:p>
        </p:txBody>
      </p:sp>
      <p:graphicFrame>
        <p:nvGraphicFramePr>
          <p:cNvPr id="3" name="Espace réservé du contenu 2"/>
          <p:cNvGraphicFramePr>
            <a:graphicFrameLocks noGrp="1"/>
          </p:cNvGraphicFramePr>
          <p:nvPr>
            <p:ph idx="1"/>
            <p:extLst>
              <p:ext uri="{D42A27DB-BD31-4B8C-83A1-F6EECF244321}">
                <p14:modId xmlns:p14="http://schemas.microsoft.com/office/powerpoint/2010/main" val="688509313"/>
              </p:ext>
            </p:extLst>
          </p:nvPr>
        </p:nvGraphicFramePr>
        <p:xfrm>
          <a:off x="485775" y="1276350"/>
          <a:ext cx="11231563" cy="5199254"/>
        </p:xfrm>
        <a:graphic>
          <a:graphicData uri="http://schemas.openxmlformats.org/drawingml/2006/table">
            <a:tbl>
              <a:tblPr/>
              <a:tblGrid>
                <a:gridCol w="1727200"/>
                <a:gridCol w="2916238"/>
                <a:gridCol w="6588125"/>
              </a:tblGrid>
              <a:tr h="395288">
                <a:tc>
                  <a:txBody>
                    <a:bodyPr/>
                    <a:lstStyle/>
                    <a:p>
                      <a:pPr algn="just"/>
                      <a:endParaRPr lang="en-US" sz="1500" dirty="0">
                        <a:solidFill>
                          <a:schemeClr val="bg1"/>
                        </a:solidFill>
                      </a:endParaRPr>
                    </a:p>
                  </a:txBody>
                  <a:tcPr marL="66874" marR="6687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C85C0"/>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lang="fr-HT" sz="1500" kern="1200" dirty="0" smtClean="0">
                          <a:solidFill>
                            <a:schemeClr val="bg1"/>
                          </a:solidFill>
                          <a:latin typeface="+mn-lt"/>
                          <a:ea typeface="+mn-ea"/>
                          <a:cs typeface="+mn-cs"/>
                        </a:rPr>
                        <a:t>Nature </a:t>
                      </a:r>
                    </a:p>
                  </a:txBody>
                  <a:tcPr marL="66874" marR="6687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C85C0"/>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lang="fr-HT" sz="1500" kern="1200" dirty="0" smtClean="0">
                          <a:solidFill>
                            <a:schemeClr val="bg1"/>
                          </a:solidFill>
                          <a:latin typeface="+mn-lt"/>
                          <a:ea typeface="+mn-ea"/>
                          <a:cs typeface="+mn-cs"/>
                        </a:rPr>
                        <a:t>Conséquences </a:t>
                      </a:r>
                    </a:p>
                  </a:txBody>
                  <a:tcPr marL="66874" marR="6687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C85C0"/>
                    </a:solidFill>
                  </a:tcPr>
                </a:tc>
              </a:tr>
              <a:tr h="1379538">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lang="fr-HT" sz="1500" kern="1200" dirty="0" smtClean="0">
                          <a:solidFill>
                            <a:schemeClr val="bg1"/>
                          </a:solidFill>
                          <a:latin typeface="+mn-lt"/>
                          <a:ea typeface="+mn-ea"/>
                          <a:cs typeface="+mn-cs"/>
                        </a:rPr>
                        <a:t>Assemblée Générale &amp; Coordination Régionale</a:t>
                      </a:r>
                    </a:p>
                    <a:p>
                      <a:pPr marL="0" marR="0" lvl="0" indent="0" algn="just" defTabSz="914400" rtl="0" eaLnBrk="1" fontAlgn="base" latinLnBrk="0" hangingPunct="1">
                        <a:lnSpc>
                          <a:spcPct val="107000"/>
                        </a:lnSpc>
                        <a:spcBef>
                          <a:spcPct val="0"/>
                        </a:spcBef>
                        <a:spcAft>
                          <a:spcPct val="0"/>
                        </a:spcAft>
                        <a:buClrTx/>
                        <a:buSzTx/>
                        <a:buFontTx/>
                        <a:buNone/>
                        <a:tabLst/>
                      </a:pPr>
                      <a:endParaRPr lang="fr-HT" sz="1500" kern="1200" dirty="0" smtClean="0">
                        <a:solidFill>
                          <a:schemeClr val="bg1"/>
                        </a:solidFill>
                        <a:latin typeface="+mn-lt"/>
                        <a:ea typeface="+mn-ea"/>
                        <a:cs typeface="+mn-cs"/>
                      </a:endParaRPr>
                    </a:p>
                    <a:p>
                      <a:pPr marL="0" marR="0" lvl="0" indent="0" algn="just" defTabSz="914400" rtl="0" eaLnBrk="1" fontAlgn="base" latinLnBrk="0" hangingPunct="1">
                        <a:lnSpc>
                          <a:spcPct val="107000"/>
                        </a:lnSpc>
                        <a:spcBef>
                          <a:spcPct val="0"/>
                        </a:spcBef>
                        <a:spcAft>
                          <a:spcPct val="0"/>
                        </a:spcAft>
                        <a:buClrTx/>
                        <a:buSzTx/>
                        <a:buFontTx/>
                        <a:buNone/>
                        <a:tabLst/>
                      </a:pPr>
                      <a:endParaRPr lang="fr-HT" sz="1500" kern="1200" dirty="0" smtClean="0">
                        <a:solidFill>
                          <a:schemeClr val="bg1"/>
                        </a:solidFill>
                        <a:latin typeface="+mn-lt"/>
                        <a:ea typeface="+mn-ea"/>
                        <a:cs typeface="+mn-cs"/>
                      </a:endParaRPr>
                    </a:p>
                  </a:txBody>
                  <a:tcPr marL="66874" marR="6687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C85C0"/>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lang="fr-HT" sz="1500" kern="1200" dirty="0" smtClean="0">
                          <a:solidFill>
                            <a:schemeClr val="tx1">
                              <a:lumMod val="65000"/>
                              <a:lumOff val="35000"/>
                            </a:schemeClr>
                          </a:solidFill>
                          <a:latin typeface="+mn-lt"/>
                          <a:ea typeface="+mn-ea"/>
                          <a:cs typeface="+mn-cs"/>
                        </a:rPr>
                        <a:t>Regroupement des assemblées locales de MUSO</a:t>
                      </a:r>
                    </a:p>
                    <a:p>
                      <a:pPr marL="0" marR="0" lvl="0" indent="0" algn="just" defTabSz="914400" rtl="0" eaLnBrk="1" fontAlgn="base" latinLnBrk="0" hangingPunct="1">
                        <a:lnSpc>
                          <a:spcPct val="107000"/>
                        </a:lnSpc>
                        <a:spcBef>
                          <a:spcPct val="0"/>
                        </a:spcBef>
                        <a:spcAft>
                          <a:spcPct val="0"/>
                        </a:spcAft>
                        <a:buClrTx/>
                        <a:buSzTx/>
                        <a:buFontTx/>
                        <a:buNone/>
                        <a:tabLst/>
                      </a:pPr>
                      <a:r>
                        <a:rPr lang="fr-HT" sz="1500" kern="1200" dirty="0" smtClean="0">
                          <a:solidFill>
                            <a:schemeClr val="tx1">
                              <a:lumMod val="65000"/>
                              <a:lumOff val="35000"/>
                            </a:schemeClr>
                          </a:solidFill>
                          <a:latin typeface="+mn-lt"/>
                          <a:ea typeface="+mn-ea"/>
                          <a:cs typeface="+mn-cs"/>
                        </a:rPr>
                        <a:t> </a:t>
                      </a:r>
                    </a:p>
                    <a:p>
                      <a:pPr marL="0" marR="0" lvl="0" indent="0" algn="just" defTabSz="914400" rtl="0" eaLnBrk="1" fontAlgn="base" latinLnBrk="0" hangingPunct="1">
                        <a:lnSpc>
                          <a:spcPct val="107000"/>
                        </a:lnSpc>
                        <a:spcBef>
                          <a:spcPct val="0"/>
                        </a:spcBef>
                        <a:spcAft>
                          <a:spcPct val="0"/>
                        </a:spcAft>
                        <a:buClrTx/>
                        <a:buSzTx/>
                        <a:buFontTx/>
                        <a:buNone/>
                        <a:tabLst/>
                      </a:pPr>
                      <a:endParaRPr lang="fr-HT" sz="1500" kern="1200" dirty="0" smtClean="0">
                        <a:solidFill>
                          <a:schemeClr val="tx1">
                            <a:lumMod val="65000"/>
                            <a:lumOff val="35000"/>
                          </a:schemeClr>
                        </a:solidFill>
                        <a:latin typeface="+mn-lt"/>
                        <a:ea typeface="+mn-ea"/>
                        <a:cs typeface="+mn-cs"/>
                      </a:endParaRPr>
                    </a:p>
                    <a:p>
                      <a:pPr marL="0" marR="0" lvl="0" indent="0" algn="just" defTabSz="914400" rtl="0" eaLnBrk="1" fontAlgn="base" latinLnBrk="0" hangingPunct="1">
                        <a:lnSpc>
                          <a:spcPct val="107000"/>
                        </a:lnSpc>
                        <a:spcBef>
                          <a:spcPct val="0"/>
                        </a:spcBef>
                        <a:spcAft>
                          <a:spcPct val="0"/>
                        </a:spcAft>
                        <a:buClrTx/>
                        <a:buSzTx/>
                        <a:buFontTx/>
                        <a:buNone/>
                        <a:tabLst/>
                      </a:pPr>
                      <a:endParaRPr lang="fr-HT" sz="1500" kern="1200" dirty="0" smtClean="0">
                        <a:solidFill>
                          <a:schemeClr val="tx1">
                            <a:lumMod val="65000"/>
                            <a:lumOff val="35000"/>
                          </a:schemeClr>
                        </a:solidFill>
                        <a:latin typeface="+mn-lt"/>
                        <a:ea typeface="+mn-ea"/>
                        <a:cs typeface="+mn-cs"/>
                      </a:endParaRPr>
                    </a:p>
                  </a:txBody>
                  <a:tcPr marL="66874" marR="6687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9E8"/>
                    </a:solidFill>
                  </a:tcPr>
                </a:tc>
                <a:tc>
                  <a:txBody>
                    <a:bodyPr/>
                    <a:lstStyle/>
                    <a:p>
                      <a:pPr marL="285750" marR="0" lvl="0" indent="-285750" algn="just" defTabSz="914400" rtl="0" eaLnBrk="1" fontAlgn="base" latinLnBrk="0" hangingPunct="1">
                        <a:lnSpc>
                          <a:spcPct val="107000"/>
                        </a:lnSpc>
                        <a:spcBef>
                          <a:spcPct val="0"/>
                        </a:spcBef>
                        <a:spcAft>
                          <a:spcPct val="0"/>
                        </a:spcAft>
                        <a:buClrTx/>
                        <a:buSzTx/>
                        <a:buFont typeface="Arial" pitchFamily="34" charset="0"/>
                        <a:buChar char="•"/>
                        <a:tabLst/>
                      </a:pPr>
                      <a:r>
                        <a:rPr lang="fr-HT" sz="1500" kern="1200" dirty="0" smtClean="0">
                          <a:solidFill>
                            <a:schemeClr val="tx1">
                              <a:lumMod val="65000"/>
                              <a:lumOff val="35000"/>
                            </a:schemeClr>
                          </a:solidFill>
                          <a:latin typeface="+mn-lt"/>
                          <a:ea typeface="+mn-ea"/>
                          <a:cs typeface="+mn-cs"/>
                        </a:rPr>
                        <a:t>Difficultés de se réunir</a:t>
                      </a:r>
                    </a:p>
                    <a:p>
                      <a:pPr marL="285750" marR="0" lvl="0" indent="-285750" algn="just" defTabSz="914400" rtl="0" eaLnBrk="1" fontAlgn="base" latinLnBrk="0" hangingPunct="1">
                        <a:lnSpc>
                          <a:spcPct val="107000"/>
                        </a:lnSpc>
                        <a:spcBef>
                          <a:spcPct val="0"/>
                        </a:spcBef>
                        <a:spcAft>
                          <a:spcPct val="0"/>
                        </a:spcAft>
                        <a:buClrTx/>
                        <a:buSzTx/>
                        <a:buFont typeface="Arial" pitchFamily="34" charset="0"/>
                        <a:buChar char="•"/>
                        <a:tabLst/>
                      </a:pPr>
                      <a:r>
                        <a:rPr lang="fr-HT" sz="1500" kern="1200" dirty="0" smtClean="0">
                          <a:solidFill>
                            <a:schemeClr val="tx1">
                              <a:lumMod val="65000"/>
                              <a:lumOff val="35000"/>
                            </a:schemeClr>
                          </a:solidFill>
                          <a:latin typeface="+mn-lt"/>
                          <a:ea typeface="+mn-ea"/>
                          <a:cs typeface="+mn-cs"/>
                        </a:rPr>
                        <a:t>Problème de gouvernance, pas moyens de sanctionner le rapport annuel 2019-2020 et d’adopter le plan annuel 2020-2021.</a:t>
                      </a:r>
                    </a:p>
                    <a:p>
                      <a:pPr marL="285750" marR="0" lvl="0" indent="-285750" algn="just" defTabSz="914400" rtl="0" eaLnBrk="1" fontAlgn="base" latinLnBrk="0" hangingPunct="1">
                        <a:lnSpc>
                          <a:spcPct val="107000"/>
                        </a:lnSpc>
                        <a:spcBef>
                          <a:spcPct val="0"/>
                        </a:spcBef>
                        <a:spcAft>
                          <a:spcPct val="0"/>
                        </a:spcAft>
                        <a:buClrTx/>
                        <a:buSzTx/>
                        <a:buFont typeface="Arial" pitchFamily="34" charset="0"/>
                        <a:buChar char="•"/>
                        <a:tabLst/>
                      </a:pPr>
                      <a:r>
                        <a:rPr lang="fr-HT" sz="1500" kern="1200" dirty="0" smtClean="0">
                          <a:solidFill>
                            <a:schemeClr val="tx1">
                              <a:lumMod val="65000"/>
                              <a:lumOff val="35000"/>
                            </a:schemeClr>
                          </a:solidFill>
                          <a:latin typeface="+mn-lt"/>
                          <a:ea typeface="+mn-ea"/>
                          <a:cs typeface="+mn-cs"/>
                        </a:rPr>
                        <a:t>Les dirigeants dont le mandat est arrivé à terme sont restés dans leur fonction en dehors des normes statutaires et des règlements intérieurs. </a:t>
                      </a:r>
                    </a:p>
                  </a:txBody>
                  <a:tcPr marL="66874" marR="6687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9E8"/>
                    </a:solidFill>
                  </a:tcPr>
                </a:tc>
              </a:tr>
              <a:tr h="1931988">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lang="fr-HT" sz="1500" kern="1200" smtClean="0">
                          <a:solidFill>
                            <a:schemeClr val="bg1"/>
                          </a:solidFill>
                          <a:latin typeface="+mn-lt"/>
                          <a:ea typeface="+mn-ea"/>
                          <a:cs typeface="+mn-cs"/>
                        </a:rPr>
                        <a:t>Bureau exécutif</a:t>
                      </a:r>
                    </a:p>
                  </a:txBody>
                  <a:tcPr marL="66874" marR="6687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C85C0"/>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lang="fr-HT" sz="1500" kern="1200" dirty="0" smtClean="0">
                          <a:solidFill>
                            <a:schemeClr val="tx1">
                              <a:lumMod val="65000"/>
                              <a:lumOff val="35000"/>
                            </a:schemeClr>
                          </a:solidFill>
                          <a:latin typeface="+mn-lt"/>
                          <a:ea typeface="+mn-ea"/>
                          <a:cs typeface="+mn-cs"/>
                        </a:rPr>
                        <a:t>Administration aux services des membres</a:t>
                      </a:r>
                    </a:p>
                  </a:txBody>
                  <a:tcPr marL="66874" marR="6687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DF4"/>
                    </a:solidFill>
                  </a:tcPr>
                </a:tc>
                <a:tc>
                  <a:txBody>
                    <a:bodyPr/>
                    <a:lstStyle/>
                    <a:p>
                      <a:pPr marL="285750" marR="0" lvl="0" indent="-285750" algn="just" defTabSz="914400" rtl="0" eaLnBrk="1" fontAlgn="base" latinLnBrk="0" hangingPunct="1">
                        <a:lnSpc>
                          <a:spcPct val="107000"/>
                        </a:lnSpc>
                        <a:spcBef>
                          <a:spcPct val="0"/>
                        </a:spcBef>
                        <a:spcAft>
                          <a:spcPct val="0"/>
                        </a:spcAft>
                        <a:buClrTx/>
                        <a:buSzTx/>
                        <a:buFont typeface="Arial" pitchFamily="34" charset="0"/>
                        <a:buChar char="•"/>
                        <a:tabLst/>
                      </a:pPr>
                      <a:r>
                        <a:rPr lang="fr-HT" sz="1500" kern="1200" dirty="0" smtClean="0">
                          <a:solidFill>
                            <a:schemeClr val="tx1">
                              <a:lumMod val="65000"/>
                              <a:lumOff val="35000"/>
                            </a:schemeClr>
                          </a:solidFill>
                          <a:latin typeface="+mn-lt"/>
                          <a:ea typeface="+mn-ea"/>
                          <a:cs typeface="+mn-cs"/>
                        </a:rPr>
                        <a:t>Difficultés de faire les formations en province car c’est le présentiel qui prime à cause de la faible connectivité</a:t>
                      </a:r>
                    </a:p>
                    <a:p>
                      <a:pPr marL="285750" marR="0" lvl="0" indent="-285750" algn="just" defTabSz="914400" rtl="0" eaLnBrk="1" fontAlgn="base" latinLnBrk="0" hangingPunct="1">
                        <a:lnSpc>
                          <a:spcPct val="107000"/>
                        </a:lnSpc>
                        <a:spcBef>
                          <a:spcPct val="0"/>
                        </a:spcBef>
                        <a:spcAft>
                          <a:spcPct val="0"/>
                        </a:spcAft>
                        <a:buClrTx/>
                        <a:buSzTx/>
                        <a:buFont typeface="Arial" pitchFamily="34" charset="0"/>
                        <a:buChar char="•"/>
                        <a:tabLst/>
                      </a:pPr>
                      <a:r>
                        <a:rPr lang="fr-HT" sz="1500" kern="1200" dirty="0" smtClean="0">
                          <a:solidFill>
                            <a:schemeClr val="tx1">
                              <a:lumMod val="65000"/>
                              <a:lumOff val="35000"/>
                            </a:schemeClr>
                          </a:solidFill>
                          <a:latin typeface="+mn-lt"/>
                          <a:ea typeface="+mn-ea"/>
                          <a:cs typeface="+mn-cs"/>
                        </a:rPr>
                        <a:t>Réduction des revenus à cause de la réduction des remboursements (difficultés économiques mais aussi circulaire BRH concernant un moratoire sur les prêts)</a:t>
                      </a:r>
                    </a:p>
                    <a:p>
                      <a:pPr marL="285750" marR="0" lvl="0" indent="-285750" algn="just" defTabSz="914400" rtl="0" eaLnBrk="1" fontAlgn="base" latinLnBrk="0" hangingPunct="1">
                        <a:lnSpc>
                          <a:spcPct val="107000"/>
                        </a:lnSpc>
                        <a:spcBef>
                          <a:spcPct val="0"/>
                        </a:spcBef>
                        <a:spcAft>
                          <a:spcPct val="0"/>
                        </a:spcAft>
                        <a:buClrTx/>
                        <a:buSzTx/>
                        <a:buFont typeface="Arial" pitchFamily="34" charset="0"/>
                        <a:buChar char="•"/>
                        <a:tabLst/>
                      </a:pPr>
                      <a:r>
                        <a:rPr lang="fr-HT" sz="1500" kern="1200" dirty="0" smtClean="0">
                          <a:solidFill>
                            <a:schemeClr val="tx1">
                              <a:lumMod val="65000"/>
                              <a:lumOff val="35000"/>
                            </a:schemeClr>
                          </a:solidFill>
                          <a:latin typeface="+mn-lt"/>
                          <a:ea typeface="+mn-ea"/>
                          <a:cs typeface="+mn-cs"/>
                        </a:rPr>
                        <a:t>Réseau internet non performant ne facilitant pas le télétravail</a:t>
                      </a:r>
                    </a:p>
                    <a:p>
                      <a:pPr marL="285750" marR="0" lvl="0" indent="-285750" algn="just" defTabSz="914400" rtl="0" eaLnBrk="1" fontAlgn="base" latinLnBrk="0" hangingPunct="1">
                        <a:lnSpc>
                          <a:spcPct val="107000"/>
                        </a:lnSpc>
                        <a:spcBef>
                          <a:spcPct val="0"/>
                        </a:spcBef>
                        <a:spcAft>
                          <a:spcPct val="0"/>
                        </a:spcAft>
                        <a:buClrTx/>
                        <a:buSzTx/>
                        <a:buFont typeface="Arial" pitchFamily="34" charset="0"/>
                        <a:buChar char="•"/>
                        <a:tabLst/>
                      </a:pPr>
                      <a:r>
                        <a:rPr lang="fr-HT" sz="1500" kern="1200" dirty="0" smtClean="0">
                          <a:solidFill>
                            <a:schemeClr val="tx1">
                              <a:lumMod val="65000"/>
                              <a:lumOff val="35000"/>
                            </a:schemeClr>
                          </a:solidFill>
                          <a:latin typeface="+mn-lt"/>
                          <a:ea typeface="+mn-ea"/>
                          <a:cs typeface="+mn-cs"/>
                        </a:rPr>
                        <a:t>Difficultés de joindre la clientèle en zones rurales plus habituées aux communications directes</a:t>
                      </a:r>
                    </a:p>
                    <a:p>
                      <a:pPr marL="0" marR="0" lvl="0" indent="0" algn="just" defTabSz="914400" rtl="0" eaLnBrk="1" fontAlgn="base" latinLnBrk="0" hangingPunct="1">
                        <a:lnSpc>
                          <a:spcPct val="107000"/>
                        </a:lnSpc>
                        <a:spcBef>
                          <a:spcPct val="0"/>
                        </a:spcBef>
                        <a:spcAft>
                          <a:spcPct val="0"/>
                        </a:spcAft>
                        <a:buClrTx/>
                        <a:buSzTx/>
                        <a:buFontTx/>
                        <a:buChar char="-"/>
                        <a:tabLst/>
                      </a:pPr>
                      <a:endParaRPr lang="fr-HT" sz="1500" kern="1200" dirty="0" smtClean="0">
                        <a:solidFill>
                          <a:schemeClr val="tx1">
                            <a:lumMod val="65000"/>
                            <a:lumOff val="35000"/>
                          </a:schemeClr>
                        </a:solidFill>
                        <a:latin typeface="+mn-lt"/>
                        <a:ea typeface="+mn-ea"/>
                        <a:cs typeface="+mn-cs"/>
                      </a:endParaRPr>
                    </a:p>
                  </a:txBody>
                  <a:tcPr marL="66874" marR="6687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DF4"/>
                    </a:solidFill>
                  </a:tcPr>
                </a:tc>
              </a:tr>
              <a:tr h="1452563">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lang="fr-HT" sz="1500" kern="1200" dirty="0" smtClean="0">
                          <a:solidFill>
                            <a:schemeClr val="bg1"/>
                          </a:solidFill>
                          <a:latin typeface="+mn-lt"/>
                          <a:ea typeface="+mn-ea"/>
                          <a:cs typeface="+mn-cs"/>
                        </a:rPr>
                        <a:t>Les mutuelles de solidarité</a:t>
                      </a:r>
                    </a:p>
                    <a:p>
                      <a:pPr marL="0" marR="0" lvl="0" indent="0" algn="just" defTabSz="914400" rtl="0" eaLnBrk="1" fontAlgn="base" latinLnBrk="0" hangingPunct="1">
                        <a:lnSpc>
                          <a:spcPct val="107000"/>
                        </a:lnSpc>
                        <a:spcBef>
                          <a:spcPct val="0"/>
                        </a:spcBef>
                        <a:spcAft>
                          <a:spcPct val="0"/>
                        </a:spcAft>
                        <a:buClrTx/>
                        <a:buSzTx/>
                        <a:buFontTx/>
                        <a:buNone/>
                        <a:tabLst/>
                      </a:pPr>
                      <a:r>
                        <a:rPr lang="fr-HT" sz="1500" kern="1200" dirty="0" smtClean="0">
                          <a:solidFill>
                            <a:schemeClr val="bg1"/>
                          </a:solidFill>
                          <a:latin typeface="+mn-lt"/>
                          <a:ea typeface="+mn-ea"/>
                          <a:cs typeface="+mn-cs"/>
                        </a:rPr>
                        <a:t>Total: 1439 en 2019, environ  40 000 membres (70% femmes)</a:t>
                      </a:r>
                    </a:p>
                  </a:txBody>
                  <a:tcPr marL="66874" marR="6687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C85C0"/>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lang="fr-HT" sz="1500" kern="1200" dirty="0" smtClean="0">
                          <a:solidFill>
                            <a:schemeClr val="tx1">
                              <a:lumMod val="65000"/>
                              <a:lumOff val="35000"/>
                            </a:schemeClr>
                          </a:solidFill>
                          <a:latin typeface="+mn-lt"/>
                          <a:ea typeface="+mn-ea"/>
                          <a:cs typeface="+mn-cs"/>
                        </a:rPr>
                        <a:t>Association de base de cotisation et de prêts : groupes autogérés de 25 à 30 personnes surtout en milieu rural. Se réunit au moins une fois par mois</a:t>
                      </a:r>
                    </a:p>
                  </a:txBody>
                  <a:tcPr marL="66874" marR="6687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9E8"/>
                    </a:solidFill>
                  </a:tcPr>
                </a:tc>
                <a:tc>
                  <a:txBody>
                    <a:bodyPr/>
                    <a:lstStyle/>
                    <a:p>
                      <a:pPr marL="285750" marR="0" lvl="0" indent="-285750" algn="just" defTabSz="914400" rtl="0" eaLnBrk="1" fontAlgn="base" latinLnBrk="0" hangingPunct="1">
                        <a:lnSpc>
                          <a:spcPct val="107000"/>
                        </a:lnSpc>
                        <a:spcBef>
                          <a:spcPct val="0"/>
                        </a:spcBef>
                        <a:spcAft>
                          <a:spcPct val="0"/>
                        </a:spcAft>
                        <a:buClrTx/>
                        <a:buSzTx/>
                        <a:buFont typeface="Arial" pitchFamily="34" charset="0"/>
                        <a:buChar char="•"/>
                        <a:tabLst/>
                      </a:pPr>
                      <a:r>
                        <a:rPr lang="fr-HT" sz="1500" kern="1200" dirty="0" smtClean="0">
                          <a:solidFill>
                            <a:schemeClr val="tx1">
                              <a:lumMod val="65000"/>
                              <a:lumOff val="35000"/>
                            </a:schemeClr>
                          </a:solidFill>
                          <a:latin typeface="+mn-lt"/>
                          <a:ea typeface="+mn-ea"/>
                          <a:cs typeface="+mn-cs"/>
                        </a:rPr>
                        <a:t>Les réunions continuent mais le groupe se scinde en 2 ou 3 pour respecter les consignes</a:t>
                      </a:r>
                      <a:r>
                        <a:rPr lang="fr-HT" sz="1500" kern="1200" baseline="0" dirty="0" smtClean="0">
                          <a:solidFill>
                            <a:schemeClr val="tx1">
                              <a:lumMod val="65000"/>
                              <a:lumOff val="35000"/>
                            </a:schemeClr>
                          </a:solidFill>
                          <a:latin typeface="+mn-lt"/>
                          <a:ea typeface="+mn-ea"/>
                          <a:cs typeface="+mn-cs"/>
                        </a:rPr>
                        <a:t> de distanciation sociale.</a:t>
                      </a:r>
                      <a:r>
                        <a:rPr lang="fr-HT" sz="1500" kern="1200" dirty="0" smtClean="0">
                          <a:solidFill>
                            <a:schemeClr val="tx1">
                              <a:lumMod val="65000"/>
                              <a:lumOff val="35000"/>
                            </a:schemeClr>
                          </a:solidFill>
                          <a:latin typeface="+mn-lt"/>
                          <a:ea typeface="+mn-ea"/>
                          <a:cs typeface="+mn-cs"/>
                        </a:rPr>
                        <a:t> Temps de réunion plus long pour les dirigeant.e.s</a:t>
                      </a:r>
                    </a:p>
                    <a:p>
                      <a:pPr marL="285750" marR="0" lvl="0" indent="-285750" algn="just" defTabSz="914400" rtl="0" eaLnBrk="1" fontAlgn="base" latinLnBrk="0" hangingPunct="1">
                        <a:lnSpc>
                          <a:spcPct val="107000"/>
                        </a:lnSpc>
                        <a:spcBef>
                          <a:spcPct val="0"/>
                        </a:spcBef>
                        <a:spcAft>
                          <a:spcPct val="0"/>
                        </a:spcAft>
                        <a:buClrTx/>
                        <a:buSzTx/>
                        <a:buFont typeface="Arial" pitchFamily="34" charset="0"/>
                        <a:buChar char="•"/>
                        <a:tabLst/>
                      </a:pPr>
                      <a:r>
                        <a:rPr lang="fr-HT" sz="1500" kern="1200" dirty="0" smtClean="0">
                          <a:solidFill>
                            <a:schemeClr val="tx1">
                              <a:lumMod val="65000"/>
                              <a:lumOff val="35000"/>
                            </a:schemeClr>
                          </a:solidFill>
                          <a:latin typeface="+mn-lt"/>
                          <a:ea typeface="+mn-ea"/>
                          <a:cs typeface="+mn-cs"/>
                        </a:rPr>
                        <a:t>Certains prêts internes et/ou externes n’ont pas pu être renouvelés</a:t>
                      </a:r>
                    </a:p>
                  </a:txBody>
                  <a:tcPr marL="66874" marR="6687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9E8"/>
                    </a:solidFill>
                  </a:tcPr>
                </a:tc>
              </a:tr>
            </a:tbl>
          </a:graphicData>
        </a:graphic>
      </p:graphicFrame>
      <p:pic>
        <p:nvPicPr>
          <p:cNvPr id="5145"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428" y="6219825"/>
            <a:ext cx="3741737"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096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own Arrow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rot="16200000">
            <a:off x="800100" y="1492250"/>
            <a:ext cx="3333750" cy="3498850"/>
          </a:xfrm>
          <a:prstGeom prst="downArrow">
            <a:avLst>
              <a:gd name="adj1" fmla="val 100000"/>
              <a:gd name="adj2" fmla="val 15788"/>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p>
          <a:p>
            <a:pPr algn="ctr" fontAlgn="auto">
              <a:spcBef>
                <a:spcPts val="0"/>
              </a:spcBef>
              <a:spcAft>
                <a:spcPts val="0"/>
              </a:spcAft>
              <a:defRPr/>
            </a:pPr>
            <a:endParaRPr lang="en-US" sz="800" dirty="0"/>
          </a:p>
          <a:p>
            <a:pPr algn="ctr" fontAlgn="auto">
              <a:spcBef>
                <a:spcPts val="0"/>
              </a:spcBef>
              <a:spcAft>
                <a:spcPts val="0"/>
              </a:spcAft>
              <a:defRPr/>
            </a:pPr>
            <a:endParaRPr lang="en-US" sz="800" dirty="0"/>
          </a:p>
          <a:p>
            <a:pPr algn="ctr" fontAlgn="auto">
              <a:spcBef>
                <a:spcPts val="0"/>
              </a:spcBef>
              <a:spcAft>
                <a:spcPts val="0"/>
              </a:spcAft>
              <a:defRPr/>
            </a:pPr>
            <a:endParaRPr lang="en-US" sz="800" dirty="0"/>
          </a:p>
          <a:p>
            <a:pPr algn="ctr" fontAlgn="auto">
              <a:spcBef>
                <a:spcPts val="0"/>
              </a:spcBef>
              <a:spcAft>
                <a:spcPts val="0"/>
              </a:spcAft>
              <a:defRPr/>
            </a:pPr>
            <a:endParaRPr lang="en-US" sz="800" dirty="0"/>
          </a:p>
        </p:txBody>
      </p:sp>
      <p:sp>
        <p:nvSpPr>
          <p:cNvPr id="6147" name="Titre 1"/>
          <p:cNvSpPr>
            <a:spLocks noGrp="1"/>
          </p:cNvSpPr>
          <p:nvPr>
            <p:ph type="title"/>
          </p:nvPr>
        </p:nvSpPr>
        <p:spPr>
          <a:xfrm>
            <a:off x="823913" y="2166938"/>
            <a:ext cx="2619375" cy="2100262"/>
          </a:xfrm>
        </p:spPr>
        <p:txBody>
          <a:bodyPr>
            <a:noAutofit/>
          </a:bodyPr>
          <a:lstStyle/>
          <a:p>
            <a:pPr algn="ctr"/>
            <a:r>
              <a:rPr lang="en-US" sz="3600" dirty="0" err="1">
                <a:solidFill>
                  <a:schemeClr val="bg1"/>
                </a:solidFill>
              </a:rPr>
              <a:t>Besoins</a:t>
            </a:r>
            <a:r>
              <a:rPr lang="en-US" sz="3600" dirty="0">
                <a:solidFill>
                  <a:schemeClr val="bg1"/>
                </a:solidFill>
              </a:rPr>
              <a:t> et </a:t>
            </a:r>
            <a:r>
              <a:rPr lang="en-US" sz="3600" dirty="0" err="1">
                <a:solidFill>
                  <a:schemeClr val="bg1"/>
                </a:solidFill>
              </a:rPr>
              <a:t>stratégies</a:t>
            </a:r>
            <a:endParaRPr lang="en-US" sz="3600" dirty="0">
              <a:solidFill>
                <a:schemeClr val="bg1"/>
              </a:solidFill>
            </a:endParaRPr>
          </a:p>
        </p:txBody>
      </p:sp>
      <p:graphicFrame>
        <p:nvGraphicFramePr>
          <p:cNvPr id="27" name="Espace réservé du contenu 3"/>
          <p:cNvGraphicFramePr>
            <a:graphicFrameLocks noGrp="1"/>
          </p:cNvGraphicFramePr>
          <p:nvPr>
            <p:ph idx="1"/>
            <p:extLst>
              <p:ext uri="{D42A27DB-BD31-4B8C-83A1-F6EECF244321}">
                <p14:modId xmlns:p14="http://schemas.microsoft.com/office/powerpoint/2010/main" val="544761222"/>
              </p:ext>
            </p:extLst>
          </p:nvPr>
        </p:nvGraphicFramePr>
        <p:xfrm>
          <a:off x="4132263" y="290245"/>
          <a:ext cx="7642225" cy="6532182"/>
        </p:xfrm>
        <a:graphic>
          <a:graphicData uri="http://schemas.openxmlformats.org/drawingml/2006/table">
            <a:tbl>
              <a:tblPr/>
              <a:tblGrid>
                <a:gridCol w="1506537"/>
                <a:gridCol w="3090863"/>
                <a:gridCol w="3044825"/>
              </a:tblGrid>
              <a:tr h="215900">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lang="fr-CA" sz="1500" b="1" i="0" kern="1200" dirty="0" smtClean="0">
                          <a:solidFill>
                            <a:schemeClr val="tx1"/>
                          </a:solidFill>
                          <a:latin typeface="+mn-lt"/>
                          <a:ea typeface="+mn-ea"/>
                          <a:cs typeface="+mn-cs"/>
                        </a:rPr>
                        <a:t>Niveau</a:t>
                      </a:r>
                      <a:endParaRPr lang="en-US" sz="1500" b="1" i="0" kern="1200" dirty="0" smtClean="0">
                        <a:solidFill>
                          <a:schemeClr val="tx1"/>
                        </a:solidFill>
                        <a:latin typeface="+mn-lt"/>
                        <a:ea typeface="+mn-ea"/>
                        <a:cs typeface="+mn-cs"/>
                      </a:endParaRPr>
                    </a:p>
                  </a:txBody>
                  <a:tcPr marL="64360" marR="6436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lang="fr-CA" sz="1500" b="1" i="0" kern="1200" dirty="0" smtClean="0">
                          <a:solidFill>
                            <a:schemeClr val="tx1"/>
                          </a:solidFill>
                          <a:latin typeface="+mn-lt"/>
                          <a:ea typeface="+mn-ea"/>
                          <a:cs typeface="+mn-cs"/>
                        </a:rPr>
                        <a:t>Besoins </a:t>
                      </a:r>
                      <a:endParaRPr lang="en-US" sz="1500" b="1" i="0" kern="1200" dirty="0" smtClean="0">
                        <a:solidFill>
                          <a:schemeClr val="tx1"/>
                        </a:solidFill>
                        <a:latin typeface="+mn-lt"/>
                        <a:ea typeface="+mn-ea"/>
                        <a:cs typeface="+mn-cs"/>
                      </a:endParaRPr>
                    </a:p>
                  </a:txBody>
                  <a:tcPr marL="64360" marR="6436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lang="fr-CA" sz="1500" b="1" i="0" kern="1200" dirty="0" smtClean="0">
                          <a:solidFill>
                            <a:schemeClr val="tx1"/>
                          </a:solidFill>
                          <a:latin typeface="+mn-lt"/>
                          <a:ea typeface="+mn-ea"/>
                          <a:cs typeface="+mn-cs"/>
                        </a:rPr>
                        <a:t>Stratégies</a:t>
                      </a:r>
                      <a:endParaRPr lang="en-US" sz="1500" b="1" i="0" kern="1200" dirty="0" smtClean="0">
                        <a:solidFill>
                          <a:schemeClr val="tx1"/>
                        </a:solidFill>
                        <a:latin typeface="+mn-lt"/>
                        <a:ea typeface="+mn-ea"/>
                        <a:cs typeface="+mn-cs"/>
                      </a:endParaRPr>
                    </a:p>
                  </a:txBody>
                  <a:tcPr marL="64360" marR="6436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150938">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lang="fr-CA" sz="1500" b="1" kern="1200" dirty="0" smtClean="0">
                          <a:solidFill>
                            <a:schemeClr val="tx1"/>
                          </a:solidFill>
                          <a:latin typeface="+mn-lt"/>
                          <a:ea typeface="+mn-ea"/>
                          <a:cs typeface="+mn-cs"/>
                        </a:rPr>
                        <a:t>Coordination Régionale</a:t>
                      </a:r>
                      <a:endParaRPr lang="en-US" sz="1500" b="1" kern="1200" dirty="0" smtClean="0">
                        <a:solidFill>
                          <a:schemeClr val="tx1"/>
                        </a:solidFill>
                        <a:latin typeface="+mn-lt"/>
                        <a:ea typeface="+mn-ea"/>
                        <a:cs typeface="+mn-cs"/>
                      </a:endParaRPr>
                    </a:p>
                  </a:txBody>
                  <a:tcPr marL="64360" marR="6436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Appui technique</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Améliorer accès aux technologies de l’information (TIC)</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Développer compétences en TIC</a:t>
                      </a:r>
                      <a:endParaRPr lang="en-US" sz="1500" kern="1200" dirty="0" smtClean="0">
                        <a:solidFill>
                          <a:schemeClr val="tx1"/>
                        </a:solidFill>
                        <a:latin typeface="+mn-lt"/>
                        <a:ea typeface="+mn-ea"/>
                        <a:cs typeface="+mn-cs"/>
                      </a:endParaRPr>
                    </a:p>
                  </a:txBody>
                  <a:tcPr marL="64360" marR="6436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5DC"/>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Utiliser les technologies de base (WhatsApp,  Skype, courriel, SMS)</a:t>
                      </a:r>
                      <a:endParaRPr lang="en-US" sz="1500" kern="1200" dirty="0" smtClean="0">
                        <a:solidFill>
                          <a:schemeClr val="tx1"/>
                        </a:solidFill>
                        <a:latin typeface="+mn-lt"/>
                        <a:ea typeface="+mn-ea"/>
                        <a:cs typeface="+mn-cs"/>
                      </a:endParaRPr>
                    </a:p>
                    <a:p>
                      <a:pPr marL="0" marR="0" lvl="0" indent="0" algn="l" defTabSz="914400" rtl="0" eaLnBrk="1" fontAlgn="base" latinLnBrk="0" hangingPunct="1">
                        <a:lnSpc>
                          <a:spcPct val="107000"/>
                        </a:lnSpc>
                        <a:spcBef>
                          <a:spcPct val="0"/>
                        </a:spcBef>
                        <a:spcAft>
                          <a:spcPct val="0"/>
                        </a:spcAft>
                        <a:buClrTx/>
                        <a:buSzTx/>
                        <a:buFontTx/>
                        <a:buNone/>
                        <a:tabLst/>
                      </a:pPr>
                      <a:r>
                        <a:rPr lang="fr-CA" sz="1500" kern="1200" dirty="0" smtClean="0">
                          <a:solidFill>
                            <a:schemeClr val="tx1"/>
                          </a:solidFill>
                          <a:latin typeface="+mn-lt"/>
                          <a:ea typeface="+mn-ea"/>
                          <a:cs typeface="+mn-cs"/>
                        </a:rPr>
                        <a:t> </a:t>
                      </a:r>
                      <a:endParaRPr lang="en-US" sz="1500" kern="1200" dirty="0" smtClean="0">
                        <a:solidFill>
                          <a:schemeClr val="tx1"/>
                        </a:solidFill>
                        <a:latin typeface="+mn-lt"/>
                        <a:ea typeface="+mn-ea"/>
                        <a:cs typeface="+mn-cs"/>
                      </a:endParaRPr>
                    </a:p>
                  </a:txBody>
                  <a:tcPr marL="64360" marR="6436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5DC"/>
                    </a:solidFill>
                  </a:tcPr>
                </a:tc>
              </a:tr>
              <a:tr h="2020888">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lang="fr-CA" sz="1500" b="1" kern="1200" dirty="0" smtClean="0">
                          <a:solidFill>
                            <a:schemeClr val="tx1"/>
                          </a:solidFill>
                          <a:latin typeface="+mn-lt"/>
                          <a:ea typeface="+mn-ea"/>
                          <a:cs typeface="+mn-cs"/>
                        </a:rPr>
                        <a:t>Bureau exécutif</a:t>
                      </a:r>
                      <a:endParaRPr lang="en-US" sz="1500" b="1" kern="1200" dirty="0" smtClean="0">
                        <a:solidFill>
                          <a:schemeClr val="tx1"/>
                        </a:solidFill>
                        <a:latin typeface="+mn-lt"/>
                        <a:ea typeface="+mn-ea"/>
                        <a:cs typeface="+mn-cs"/>
                      </a:endParaRPr>
                    </a:p>
                  </a:txBody>
                  <a:tcPr marL="64360" marR="6436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Des subventions  et appui technique pour continuer à former et accompagner les acteurs du réseau</a:t>
                      </a:r>
                      <a:endParaRPr lang="en-US" sz="1500" kern="1200" dirty="0" smtClean="0">
                        <a:solidFill>
                          <a:schemeClr val="tx1"/>
                        </a:solidFill>
                        <a:latin typeface="+mn-lt"/>
                        <a:ea typeface="+mn-ea"/>
                        <a:cs typeface="+mn-cs"/>
                      </a:endParaRPr>
                    </a:p>
                  </a:txBody>
                  <a:tcPr marL="64360" marR="6436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3EE"/>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Réduire les dépenses de fonctionnement : Staff, déplacements</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en-US" sz="1500" kern="1200" dirty="0" smtClean="0">
                          <a:solidFill>
                            <a:schemeClr val="tx1"/>
                          </a:solidFill>
                          <a:latin typeface="+mn-lt"/>
                          <a:ea typeface="+mn-ea"/>
                          <a:cs typeface="+mn-cs"/>
                        </a:rPr>
                        <a:t>P</a:t>
                      </a:r>
                      <a:r>
                        <a:rPr lang="fr-CA" sz="1500" kern="1200" dirty="0" smtClean="0">
                          <a:solidFill>
                            <a:schemeClr val="tx1"/>
                          </a:solidFill>
                          <a:latin typeface="+mn-lt"/>
                          <a:ea typeface="+mn-ea"/>
                          <a:cs typeface="+mn-cs"/>
                        </a:rPr>
                        <a:t>ratique du télétravail</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Acquisition de nouvelles compétences en TIC</a:t>
                      </a: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Développement et offre de nouveau service </a:t>
                      </a: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Recherche de nouvelles subventions</a:t>
                      </a:r>
                      <a:endParaRPr lang="en-US" sz="1500" kern="1200" dirty="0" smtClean="0">
                        <a:solidFill>
                          <a:schemeClr val="tx1"/>
                        </a:solidFill>
                        <a:latin typeface="+mn-lt"/>
                        <a:ea typeface="+mn-ea"/>
                        <a:cs typeface="+mn-cs"/>
                      </a:endParaRPr>
                    </a:p>
                    <a:p>
                      <a:pPr marL="0" marR="0" lvl="0" indent="0" algn="l" defTabSz="914400" rtl="0" eaLnBrk="1" fontAlgn="base" latinLnBrk="0" hangingPunct="1">
                        <a:lnSpc>
                          <a:spcPct val="107000"/>
                        </a:lnSpc>
                        <a:spcBef>
                          <a:spcPct val="0"/>
                        </a:spcBef>
                        <a:spcAft>
                          <a:spcPct val="0"/>
                        </a:spcAft>
                        <a:buClrTx/>
                        <a:buSzTx/>
                        <a:buFontTx/>
                        <a:buNone/>
                        <a:tabLst/>
                      </a:pPr>
                      <a:r>
                        <a:rPr lang="fr-CA" sz="1500" kern="1200" dirty="0" smtClean="0">
                          <a:solidFill>
                            <a:schemeClr val="tx1"/>
                          </a:solidFill>
                          <a:latin typeface="+mn-lt"/>
                          <a:ea typeface="+mn-ea"/>
                          <a:cs typeface="+mn-cs"/>
                        </a:rPr>
                        <a:t> </a:t>
                      </a:r>
                      <a:endParaRPr lang="en-US" sz="1500" kern="1200" dirty="0" smtClean="0">
                        <a:solidFill>
                          <a:schemeClr val="tx1"/>
                        </a:solidFill>
                        <a:latin typeface="+mn-lt"/>
                        <a:ea typeface="+mn-ea"/>
                        <a:cs typeface="+mn-cs"/>
                      </a:endParaRPr>
                    </a:p>
                  </a:txBody>
                  <a:tcPr marL="64360" marR="6436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3EE"/>
                    </a:solidFill>
                  </a:tcPr>
                </a:tc>
              </a:tr>
              <a:tr h="2409825">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lang="fr-CA" sz="1500" b="1" kern="1200" dirty="0" smtClean="0">
                          <a:solidFill>
                            <a:schemeClr val="tx1"/>
                          </a:solidFill>
                          <a:latin typeface="+mn-lt"/>
                          <a:ea typeface="+mn-ea"/>
                          <a:cs typeface="+mn-cs"/>
                        </a:rPr>
                        <a:t>Les mutuelles de solidarité</a:t>
                      </a:r>
                      <a:endParaRPr lang="en-US" sz="1500" b="1" kern="1200" dirty="0" smtClean="0">
                        <a:solidFill>
                          <a:schemeClr val="tx1"/>
                        </a:solidFill>
                        <a:latin typeface="+mn-lt"/>
                        <a:ea typeface="+mn-ea"/>
                        <a:cs typeface="+mn-cs"/>
                      </a:endParaRPr>
                    </a:p>
                  </a:txBody>
                  <a:tcPr marL="64360" marR="6436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Continuer à se réunir </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Faire face à la baisse du pouvoir d’achat (dévaluation de la gourde face au dollars américains)</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Accéder à des crédits plus importants pour augmenter le fonds interne</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Éviter que les membres soient contaminés</a:t>
                      </a:r>
                      <a:endParaRPr lang="en-US" sz="1500" kern="1200" dirty="0" smtClean="0">
                        <a:solidFill>
                          <a:schemeClr val="tx1"/>
                        </a:solidFill>
                        <a:latin typeface="+mn-lt"/>
                        <a:ea typeface="+mn-ea"/>
                        <a:cs typeface="+mn-cs"/>
                      </a:endParaRPr>
                    </a:p>
                    <a:p>
                      <a:pPr marL="0" marR="0" lvl="0" indent="0" algn="l" defTabSz="914400" rtl="0" eaLnBrk="1" fontAlgn="base" latinLnBrk="0" hangingPunct="1">
                        <a:lnSpc>
                          <a:spcPct val="107000"/>
                        </a:lnSpc>
                        <a:spcBef>
                          <a:spcPct val="0"/>
                        </a:spcBef>
                        <a:spcAft>
                          <a:spcPct val="0"/>
                        </a:spcAft>
                        <a:buClrTx/>
                        <a:buSzTx/>
                        <a:buFontTx/>
                        <a:buNone/>
                        <a:tabLst/>
                      </a:pPr>
                      <a:r>
                        <a:rPr lang="fr-CA" sz="1500" kern="1200" dirty="0" smtClean="0">
                          <a:solidFill>
                            <a:schemeClr val="tx1"/>
                          </a:solidFill>
                          <a:latin typeface="+mn-lt"/>
                          <a:ea typeface="+mn-ea"/>
                          <a:cs typeface="+mn-cs"/>
                        </a:rPr>
                        <a:t>-Plus grande mobilité à travers le pays</a:t>
                      </a:r>
                      <a:endParaRPr lang="en-US" sz="1500" kern="1200" dirty="0" smtClean="0">
                        <a:solidFill>
                          <a:schemeClr val="tx1"/>
                        </a:solidFill>
                        <a:latin typeface="+mn-lt"/>
                        <a:ea typeface="+mn-ea"/>
                        <a:cs typeface="+mn-cs"/>
                      </a:endParaRPr>
                    </a:p>
                  </a:txBody>
                  <a:tcPr marL="64360" marR="6436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5DC"/>
                    </a:solidFill>
                  </a:tcPr>
                </a:tc>
                <a:tc>
                  <a:txBody>
                    <a:bodyPr/>
                    <a:lstStyle/>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Réunions en groupes réduits</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Participation aux campagnes de sensibilisation pour prévenir la propagation du virus</a:t>
                      </a:r>
                      <a:endParaRPr lang="en-US" sz="1500" kern="1200" dirty="0" smtClean="0">
                        <a:solidFill>
                          <a:schemeClr val="tx1"/>
                        </a:solidFill>
                        <a:latin typeface="+mn-lt"/>
                        <a:ea typeface="+mn-ea"/>
                        <a:cs typeface="+mn-cs"/>
                      </a:endParaRPr>
                    </a:p>
                    <a:p>
                      <a:pPr marL="285750" marR="0" lvl="0" indent="-285750" algn="l" defTabSz="914400" rtl="0" eaLnBrk="1" fontAlgn="base" latinLnBrk="0" hangingPunct="1">
                        <a:lnSpc>
                          <a:spcPct val="107000"/>
                        </a:lnSpc>
                        <a:spcBef>
                          <a:spcPct val="0"/>
                        </a:spcBef>
                        <a:spcAft>
                          <a:spcPct val="0"/>
                        </a:spcAft>
                        <a:buClrTx/>
                        <a:buSzTx/>
                        <a:buFont typeface="Wingdings" pitchFamily="2" charset="2"/>
                        <a:buChar char="§"/>
                        <a:tabLst/>
                      </a:pPr>
                      <a:r>
                        <a:rPr lang="fr-CA" sz="1500" kern="1200" dirty="0" smtClean="0">
                          <a:solidFill>
                            <a:schemeClr val="tx1"/>
                          </a:solidFill>
                          <a:latin typeface="+mn-lt"/>
                          <a:ea typeface="+mn-ea"/>
                          <a:cs typeface="+mn-cs"/>
                        </a:rPr>
                        <a:t>Réduction des prêts moyens</a:t>
                      </a:r>
                      <a:endParaRPr lang="en-US" sz="1500" kern="1200" dirty="0" smtClean="0">
                        <a:solidFill>
                          <a:schemeClr val="tx1"/>
                        </a:solidFill>
                        <a:latin typeface="+mn-lt"/>
                        <a:ea typeface="+mn-ea"/>
                        <a:cs typeface="+mn-cs"/>
                      </a:endParaRPr>
                    </a:p>
                    <a:p>
                      <a:pPr marL="0" marR="0" lvl="0" indent="0" algn="l" defTabSz="914400" rtl="0" eaLnBrk="1" fontAlgn="base" latinLnBrk="0" hangingPunct="1">
                        <a:lnSpc>
                          <a:spcPct val="107000"/>
                        </a:lnSpc>
                        <a:spcBef>
                          <a:spcPct val="0"/>
                        </a:spcBef>
                        <a:spcAft>
                          <a:spcPct val="0"/>
                        </a:spcAft>
                        <a:buClrTx/>
                        <a:buSzTx/>
                        <a:buFontTx/>
                        <a:buNone/>
                        <a:tabLst/>
                      </a:pPr>
                      <a:r>
                        <a:rPr lang="fr-CA" sz="1500" kern="1200" dirty="0" smtClean="0">
                          <a:solidFill>
                            <a:schemeClr val="tx1"/>
                          </a:solidFill>
                          <a:latin typeface="+mn-lt"/>
                          <a:ea typeface="+mn-ea"/>
                          <a:cs typeface="+mn-cs"/>
                        </a:rPr>
                        <a:t> </a:t>
                      </a:r>
                      <a:endParaRPr lang="en-US" sz="1500" kern="1200" dirty="0" smtClean="0">
                        <a:solidFill>
                          <a:schemeClr val="tx1"/>
                        </a:solidFill>
                        <a:latin typeface="+mn-lt"/>
                        <a:ea typeface="+mn-ea"/>
                        <a:cs typeface="+mn-cs"/>
                      </a:endParaRPr>
                    </a:p>
                    <a:p>
                      <a:pPr marL="0" marR="0" lvl="0" indent="0" algn="l" defTabSz="914400" rtl="0" eaLnBrk="1" fontAlgn="base" latinLnBrk="0" hangingPunct="1">
                        <a:lnSpc>
                          <a:spcPct val="107000"/>
                        </a:lnSpc>
                        <a:spcBef>
                          <a:spcPct val="0"/>
                        </a:spcBef>
                        <a:spcAft>
                          <a:spcPct val="0"/>
                        </a:spcAft>
                        <a:buClrTx/>
                        <a:buSzTx/>
                        <a:buFontTx/>
                        <a:buNone/>
                        <a:tabLst/>
                      </a:pPr>
                      <a:r>
                        <a:rPr lang="fr-CA" sz="1500" kern="1200" dirty="0" smtClean="0">
                          <a:solidFill>
                            <a:schemeClr val="tx1"/>
                          </a:solidFill>
                          <a:latin typeface="+mn-lt"/>
                          <a:ea typeface="+mn-ea"/>
                          <a:cs typeface="+mn-cs"/>
                        </a:rPr>
                        <a:t> </a:t>
                      </a:r>
                      <a:endParaRPr lang="en-US" sz="1500" kern="1200" dirty="0" smtClean="0">
                        <a:solidFill>
                          <a:schemeClr val="tx1"/>
                        </a:solidFill>
                        <a:latin typeface="+mn-lt"/>
                        <a:ea typeface="+mn-ea"/>
                        <a:cs typeface="+mn-cs"/>
                      </a:endParaRPr>
                    </a:p>
                  </a:txBody>
                  <a:tcPr marL="64360" marR="6436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5DC"/>
                    </a:solidFill>
                  </a:tcPr>
                </a:tc>
              </a:tr>
            </a:tbl>
          </a:graphicData>
        </a:graphic>
      </p:graphicFrame>
      <p:pic>
        <p:nvPicPr>
          <p:cNvPr id="6170"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730" y="6206210"/>
            <a:ext cx="28844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236807"/>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8"/>
</p:tagLst>
</file>

<file path=ppt/tags/tag19.xml><?xml version="1.0" encoding="utf-8"?>
<p:tagLst xmlns:a="http://schemas.openxmlformats.org/drawingml/2006/main" xmlns:r="http://schemas.openxmlformats.org/officeDocument/2006/relationships" xmlns:p="http://schemas.openxmlformats.org/presentationml/2006/main">
  <p:tag name="NUM" val="9"/>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0"/>
</p:tagLst>
</file>

<file path=ppt/tags/tag21.xml><?xml version="1.0" encoding="utf-8"?>
<p:tagLst xmlns:a="http://schemas.openxmlformats.org/drawingml/2006/main" xmlns:r="http://schemas.openxmlformats.org/officeDocument/2006/relationships" xmlns:p="http://schemas.openxmlformats.org/presentationml/2006/main">
  <p:tag name="NUM" val="11"/>
</p:tagLst>
</file>

<file path=ppt/tags/tag22.xml><?xml version="1.0" encoding="utf-8"?>
<p:tagLst xmlns:a="http://schemas.openxmlformats.org/drawingml/2006/main" xmlns:r="http://schemas.openxmlformats.org/officeDocument/2006/relationships" xmlns:p="http://schemas.openxmlformats.org/presentationml/2006/main">
  <p:tag name="NUM" val="12"/>
</p:tagLst>
</file>

<file path=ppt/tags/tag23.xml><?xml version="1.0" encoding="utf-8"?>
<p:tagLst xmlns:a="http://schemas.openxmlformats.org/drawingml/2006/main" xmlns:r="http://schemas.openxmlformats.org/officeDocument/2006/relationships" xmlns:p="http://schemas.openxmlformats.org/presentationml/2006/main">
  <p:tag name="NUM" val="13"/>
</p:tagLst>
</file>

<file path=ppt/tags/tag24.xml><?xml version="1.0" encoding="utf-8"?>
<p:tagLst xmlns:a="http://schemas.openxmlformats.org/drawingml/2006/main" xmlns:r="http://schemas.openxmlformats.org/officeDocument/2006/relationships" xmlns:p="http://schemas.openxmlformats.org/presentationml/2006/main">
  <p:tag name="NUM" val="14"/>
</p:tagLst>
</file>

<file path=ppt/tags/tag25.xml><?xml version="1.0" encoding="utf-8"?>
<p:tagLst xmlns:a="http://schemas.openxmlformats.org/drawingml/2006/main" xmlns:r="http://schemas.openxmlformats.org/officeDocument/2006/relationships" xmlns:p="http://schemas.openxmlformats.org/presentationml/2006/main">
  <p:tag name="NUM" val="15"/>
</p:tagLst>
</file>

<file path=ppt/tags/tag26.xml><?xml version="1.0" encoding="utf-8"?>
<p:tagLst xmlns:a="http://schemas.openxmlformats.org/drawingml/2006/main" xmlns:r="http://schemas.openxmlformats.org/officeDocument/2006/relationships" xmlns:p="http://schemas.openxmlformats.org/presentationml/2006/main">
  <p:tag name="NUM" val="16"/>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Badge">
  <a:themeElements>
    <a:clrScheme name="사용자 지정 13">
      <a:dk1>
        <a:sysClr val="windowText" lastClr="000000"/>
      </a:dk1>
      <a:lt1>
        <a:sysClr val="window" lastClr="FFFFFF"/>
      </a:lt1>
      <a:dk2>
        <a:srgbClr val="4666B1"/>
      </a:dk2>
      <a:lt2>
        <a:srgbClr val="FFFFFF"/>
      </a:lt2>
      <a:accent1>
        <a:srgbClr val="4666B1"/>
      </a:accent1>
      <a:accent2>
        <a:srgbClr val="58B6C0"/>
      </a:accent2>
      <a:accent3>
        <a:srgbClr val="75BDA7"/>
      </a:accent3>
      <a:accent4>
        <a:srgbClr val="FFFFFF"/>
      </a:accent4>
      <a:accent5>
        <a:srgbClr val="FFFFFF"/>
      </a:accent5>
      <a:accent6>
        <a:srgbClr val="2683C6"/>
      </a:accent6>
      <a:hlink>
        <a:srgbClr val="6B9F25"/>
      </a:hlink>
      <a:folHlink>
        <a:srgbClr val="9F6715"/>
      </a:folHlink>
    </a:clrScheme>
    <a:fontScheme name="Badge">
      <a:majorFont>
        <a:latin typeface="Impact"/>
        <a:ea typeface=""/>
        <a:cs typeface=""/>
        <a:font script="Jpan" typeface="メイリオ"/>
        <a:font script="Hang" typeface="맑은 고딕"/>
        <a:font script="Hans" typeface="SimSun"/>
        <a:font script="Hant" typeface="PMingLiU"/>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Microsoft JhengHei"/>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1358</TotalTime>
  <Words>4106</Words>
  <Application>Microsoft Office PowerPoint</Application>
  <PresentationFormat>사용자 지정</PresentationFormat>
  <Paragraphs>466</Paragraphs>
  <Slides>46</Slides>
  <Notes>0</Notes>
  <HiddenSlides>0</HiddenSlides>
  <MMClips>0</MMClips>
  <ScaleCrop>false</ScaleCrop>
  <HeadingPairs>
    <vt:vector size="4" baseType="variant">
      <vt:variant>
        <vt:lpstr>테마</vt:lpstr>
      </vt:variant>
      <vt:variant>
        <vt:i4>1</vt:i4>
      </vt:variant>
      <vt:variant>
        <vt:lpstr>슬라이드 제목</vt:lpstr>
      </vt:variant>
      <vt:variant>
        <vt:i4>46</vt:i4>
      </vt:variant>
    </vt:vector>
  </HeadingPairs>
  <TitlesOfParts>
    <vt:vector size="47" baseType="lpstr">
      <vt:lpstr>Badge</vt:lpstr>
      <vt:lpstr>Série de webinaires de Gsef  3eme Cycle Le pouvoir de la communauté ESS &amp; systèmes financiers pour lutter contre la crise du covid-19</vt:lpstr>
      <vt:lpstr>Modératrice   </vt:lpstr>
      <vt:lpstr>introduction</vt:lpstr>
      <vt:lpstr>Intervenants</vt:lpstr>
      <vt:lpstr>Le KOFIP Face à la crise de la Covid-19 Mesures et perspectives</vt:lpstr>
      <vt:lpstr>CONTENU</vt:lpstr>
      <vt:lpstr>Un réseau à quatre niveaux</vt:lpstr>
      <vt:lpstr>Le réseau KOFIP face à la Covid</vt:lpstr>
      <vt:lpstr>Besoins et stratégies</vt:lpstr>
      <vt:lpstr>  Attentes et propositions</vt:lpstr>
      <vt:lpstr>PowerPoint 프레젠테이션</vt:lpstr>
      <vt:lpstr>Le pouvoir de la communauté:  ess et systèmes financiers pour lutter contre la crise du covid-19</vt:lpstr>
      <vt:lpstr>Présentation de la fondation sen’FINANCES</vt:lpstr>
      <vt:lpstr>CRISE DU COVID 19: EffetS ET DEFIS </vt:lpstr>
      <vt:lpstr>RIPOSTE DES ACTEURS</vt:lpstr>
      <vt:lpstr>programme DE RIPOSTE DE sen’finances</vt:lpstr>
      <vt:lpstr>MESURES PRISES PAR L’ETAT…</vt:lpstr>
      <vt:lpstr>limitES ET RECOMMANDATIONS</vt:lpstr>
      <vt:lpstr>Le pouvoir de la communauté: ess et systèmes financiers pour lutter contre la crise du covid-19</vt:lpstr>
      <vt:lpstr>La fondation en quelques chiffres</vt:lpstr>
      <vt:lpstr>IMPACT SOCIAL De la Fondation</vt:lpstr>
      <vt:lpstr>L’impact de la crise covid 19 sur nos partenaires</vt:lpstr>
      <vt:lpstr>L’impact de la crise covid 19 sur nos partenaires</vt:lpstr>
      <vt:lpstr>La réponse du secteur</vt:lpstr>
      <vt:lpstr>La réponse de la fondation </vt:lpstr>
      <vt:lpstr>La réponse de la fondation </vt:lpstr>
      <vt:lpstr>La réponse de la fondation </vt:lpstr>
      <vt:lpstr>Le pouvoir de la communauté: ess et systèmes financiers pour lutter contre la crise du covid-19</vt:lpstr>
      <vt:lpstr>(Le DLA)</vt:lpstr>
      <vt:lpstr>Les chiffres du DLA</vt:lpstr>
      <vt:lpstr>(Un parcours sur mesure)</vt:lpstr>
      <vt:lpstr>COVID 19: Mobiliser le réseau</vt:lpstr>
      <vt:lpstr>COVID 19 : le Dispositif de secours ESS</vt:lpstr>
      <vt:lpstr>Le pouvoir de la communauté ess et systèmes financiers pour lutter contre la crise du covid-19</vt:lpstr>
      <vt:lpstr>INAISE</vt:lpstr>
      <vt:lpstr>Les membres d’INAISE</vt:lpstr>
      <vt:lpstr>Les membres d’INAISE face à la COVID-19</vt:lpstr>
      <vt:lpstr>Impacts de la COVID-19</vt:lpstr>
      <vt:lpstr>Stratégies face à la crise</vt:lpstr>
      <vt:lpstr>Perspectives</vt:lpstr>
      <vt:lpstr>Le pouvoir de la communauté ess et systèmes financiers pour lutter contre la crise de la covid-19</vt:lpstr>
      <vt:lpstr>Contexte socio-économique du Québec</vt:lpstr>
      <vt:lpstr>CAP Finance : le réseau de la finance solidaire et responsable</vt:lpstr>
      <vt:lpstr>La résilience des entreprises d’Économie Sociale du Québec  </vt:lpstr>
      <vt:lpstr>CAP Finance Mobilisé pour les entreprises d’ÉS du QUébec</vt:lpstr>
      <vt:lpstr>Pour une relance  solidaire et responsable</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and Strategies of SSE in Times of the Covid-19 Crisis</dc:title>
  <dc:creator>GSEF 1</dc:creator>
  <cp:lastModifiedBy>USER</cp:lastModifiedBy>
  <cp:revision>161</cp:revision>
  <cp:lastPrinted>2020-05-26T06:09:50Z</cp:lastPrinted>
  <dcterms:created xsi:type="dcterms:W3CDTF">2020-05-12T03:02:35Z</dcterms:created>
  <dcterms:modified xsi:type="dcterms:W3CDTF">2020-07-13T05:53:56Z</dcterms:modified>
  <cp:version>1000.0000.01</cp:version>
</cp:coreProperties>
</file>